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27" roundtripDataSignature="AMtx7mj3IYcb/WTTjp9+UYszTE67LPNO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A7DA0DA-5E77-40E1-A922-C9E3EC5F704C}">
  <a:tblStyle styleId="{5A7DA0DA-5E77-40E1-A922-C9E3EC5F704C}"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7"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2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 name="Shape 24"/>
        <p:cNvGrpSpPr/>
        <p:nvPr/>
      </p:nvGrpSpPr>
      <p:grpSpPr>
        <a:xfrm>
          <a:off x="0" y="0"/>
          <a:ext cx="0" cy="0"/>
          <a:chOff x="0" y="0"/>
          <a:chExt cx="0" cy="0"/>
        </a:xfrm>
      </p:grpSpPr>
      <p:sp>
        <p:nvSpPr>
          <p:cNvPr id="25" name="Google Shape;2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 name="Google Shape;2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 name="Google Shape;27;p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4a828fa93_0_9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64a828fa93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64a828fa93_0_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64a828fa93_0_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64a828fa93_0_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g64a828fa93_0_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4a828fa93_0_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64a828fa93_0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64a828fa93_0_1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64a828fa93_0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4a828fa93_0_1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64a828fa93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4a828fa93_0_1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64a828fa93_0_1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4a828fa93_0_1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64a828fa93_0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 name="Shape 35"/>
        <p:cNvGrpSpPr/>
        <p:nvPr/>
      </p:nvGrpSpPr>
      <p:grpSpPr>
        <a:xfrm>
          <a:off x="0" y="0"/>
          <a:ext cx="0" cy="0"/>
          <a:chOff x="0" y="0"/>
          <a:chExt cx="0" cy="0"/>
        </a:xfrm>
      </p:grpSpPr>
      <p:sp>
        <p:nvSpPr>
          <p:cNvPr id="36" name="Google Shape;36;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 name="Google Shape;37;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 name="Shape 44"/>
        <p:cNvGrpSpPr/>
        <p:nvPr/>
      </p:nvGrpSpPr>
      <p:grpSpPr>
        <a:xfrm>
          <a:off x="0" y="0"/>
          <a:ext cx="0" cy="0"/>
          <a:chOff x="0" y="0"/>
          <a:chExt cx="0" cy="0"/>
        </a:xfrm>
      </p:grpSpPr>
      <p:sp>
        <p:nvSpPr>
          <p:cNvPr id="45" name="Google Shape;45;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 name="Google Shape;46;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Google Shape;54;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 name="Google Shape;55;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4" name="Google Shape;64;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 name="Google Shape;65;p5:notes"/>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 name="Google Shape;7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4a828fa93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 name="Google Shape;83;g64a828fa9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64a828fa93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64a828fa93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64a828fa93_0_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 name="Google Shape;116;g64a828fa93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8" name="Shape 18"/>
        <p:cNvGrpSpPr/>
        <p:nvPr/>
      </p:nvGrpSpPr>
      <p:grpSpPr>
        <a:xfrm>
          <a:off x="0" y="0"/>
          <a:ext cx="0" cy="0"/>
          <a:chOff x="0" y="0"/>
          <a:chExt cx="0" cy="0"/>
        </a:xfrm>
      </p:grpSpPr>
      <p:sp>
        <p:nvSpPr>
          <p:cNvPr id="19" name="Google Shape;19;p12"/>
          <p:cNvSpPr txBox="1"/>
          <p:nvPr>
            <p:ph type="title"/>
          </p:nvPr>
        </p:nvSpPr>
        <p:spPr>
          <a:xfrm>
            <a:off x="990600" y="1371600"/>
            <a:ext cx="6858000" cy="80803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0" name="Google Shape;20;p12"/>
          <p:cNvSpPr txBox="1"/>
          <p:nvPr>
            <p:ph idx="1" type="body"/>
          </p:nvPr>
        </p:nvSpPr>
        <p:spPr>
          <a:xfrm>
            <a:off x="838200" y="2309016"/>
            <a:ext cx="7543799" cy="3786982"/>
          </a:xfrm>
          <a:prstGeom prst="rect">
            <a:avLst/>
          </a:prstGeom>
          <a:solidFill>
            <a:schemeClr val="lt1"/>
          </a:solid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1" name="Google Shape;21;p12"/>
          <p:cNvSpPr txBox="1"/>
          <p:nvPr>
            <p:ph idx="10" type="dt"/>
          </p:nvPr>
        </p:nvSpPr>
        <p:spPr>
          <a:xfrm>
            <a:off x="381000" y="6457950"/>
            <a:ext cx="2133600" cy="4762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sz="14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1" type="ftr"/>
          </p:nvPr>
        </p:nvSpPr>
        <p:spPr>
          <a:xfrm>
            <a:off x="5791200" y="6457950"/>
            <a:ext cx="2895600" cy="4762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0"/>
              </a:spcBef>
              <a:spcAft>
                <a:spcPts val="0"/>
              </a:spcAft>
              <a:buSzPts val="1400"/>
              <a:buNone/>
              <a:defRPr sz="1400">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2"/>
          <p:cNvSpPr txBox="1"/>
          <p:nvPr>
            <p:ph idx="12" type="sldNum"/>
          </p:nvPr>
        </p:nvSpPr>
        <p:spPr>
          <a:xfrm>
            <a:off x="7010400" y="381000"/>
            <a:ext cx="1600200" cy="476250"/>
          </a:xfrm>
          <a:prstGeom prst="rect">
            <a:avLst/>
          </a:prstGeom>
          <a:noFill/>
          <a:ln>
            <a:noFill/>
          </a:ln>
        </p:spPr>
        <p:txBody>
          <a:bodyPr anchorCtr="0" anchor="t" bIns="45700" lIns="91425" spcFirstLastPara="1" rIns="91425" wrap="square" tIns="45700">
            <a:noAutofit/>
          </a:bodyPr>
          <a:lstStyle>
            <a:lvl1pPr indent="0" lvl="0"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pic>
        <p:nvPicPr>
          <p:cNvPr descr="E:\mydocuments\AMRITA\2019-20 Project\AMRITA LOGO signature-1.jpeg" id="10" name="Google Shape;10;p11"/>
          <p:cNvPicPr preferRelativeResize="0"/>
          <p:nvPr/>
        </p:nvPicPr>
        <p:blipFill rotWithShape="1">
          <a:blip r:embed="rId1">
            <a:alphaModFix/>
          </a:blip>
          <a:srcRect b="0" l="0" r="0" t="0"/>
          <a:stretch/>
        </p:blipFill>
        <p:spPr>
          <a:xfrm>
            <a:off x="0" y="0"/>
            <a:ext cx="3175000" cy="825500"/>
          </a:xfrm>
          <a:prstGeom prst="rect">
            <a:avLst/>
          </a:prstGeom>
          <a:noFill/>
          <a:ln>
            <a:noFill/>
          </a:ln>
        </p:spPr>
      </p:pic>
      <p:sp>
        <p:nvSpPr>
          <p:cNvPr id="11" name="Google Shape;11;p11"/>
          <p:cNvSpPr/>
          <p:nvPr/>
        </p:nvSpPr>
        <p:spPr>
          <a:xfrm>
            <a:off x="381000" y="1143000"/>
            <a:ext cx="8458200" cy="5181600"/>
          </a:xfrm>
          <a:prstGeom prst="roundRect">
            <a:avLst>
              <a:gd fmla="val 16667" name="adj"/>
            </a:avLst>
          </a:prstGeom>
          <a:solidFill>
            <a:schemeClr val="lt1"/>
          </a:solidFill>
          <a:ln cap="flat" cmpd="sng" w="28575">
            <a:solidFill>
              <a:srgbClr val="6699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Arial"/>
              <a:ea typeface="Arial"/>
              <a:cs typeface="Arial"/>
              <a:sym typeface="Arial"/>
            </a:endParaRPr>
          </a:p>
        </p:txBody>
      </p:sp>
      <p:pic>
        <p:nvPicPr>
          <p:cNvPr descr="E:\mydocuments\AMRITA\2019-20 Project\AMRITA LOGO signature-1.jpeg" id="12" name="Google Shape;12;p11"/>
          <p:cNvPicPr preferRelativeResize="0"/>
          <p:nvPr/>
        </p:nvPicPr>
        <p:blipFill rotWithShape="1">
          <a:blip r:embed="rId1">
            <a:alphaModFix/>
          </a:blip>
          <a:srcRect b="0" l="0" r="0" t="0"/>
          <a:stretch/>
        </p:blipFill>
        <p:spPr>
          <a:xfrm>
            <a:off x="0" y="0"/>
            <a:ext cx="3175000" cy="825500"/>
          </a:xfrm>
          <a:prstGeom prst="rect">
            <a:avLst/>
          </a:prstGeom>
          <a:noFill/>
          <a:ln>
            <a:noFill/>
          </a:ln>
        </p:spPr>
      </p:pic>
      <p:sp>
        <p:nvSpPr>
          <p:cNvPr id="13" name="Google Shape;13;p11"/>
          <p:cNvSpPr txBox="1"/>
          <p:nvPr>
            <p:ph type="title"/>
          </p:nvPr>
        </p:nvSpPr>
        <p:spPr>
          <a:xfrm>
            <a:off x="990600" y="1371600"/>
            <a:ext cx="6858000" cy="808037"/>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Georgia"/>
                <a:ea typeface="Georgia"/>
                <a:cs typeface="Georgia"/>
                <a:sym typeface="Georgia"/>
              </a:defRPr>
            </a:lvl6pPr>
            <a:lvl7pPr lvl="6"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Georgia"/>
                <a:ea typeface="Georgia"/>
                <a:cs typeface="Georgia"/>
                <a:sym typeface="Georgia"/>
              </a:defRPr>
            </a:lvl7pPr>
            <a:lvl8pPr lvl="7"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Georgia"/>
                <a:ea typeface="Georgia"/>
                <a:cs typeface="Georgia"/>
                <a:sym typeface="Georgia"/>
              </a:defRPr>
            </a:lvl8pPr>
            <a:lvl9pPr lvl="8" marR="0" rtl="0" algn="ctr">
              <a:lnSpc>
                <a:spcPct val="100000"/>
              </a:lnSpc>
              <a:spcBef>
                <a:spcPts val="0"/>
              </a:spcBef>
              <a:spcAft>
                <a:spcPts val="0"/>
              </a:spcAft>
              <a:buClr>
                <a:srgbClr val="000000"/>
              </a:buClr>
              <a:buSzPts val="1400"/>
              <a:buFont typeface="Arial"/>
              <a:buNone/>
              <a:defRPr b="0" i="0" sz="2800" u="none" cap="none" strike="noStrike">
                <a:solidFill>
                  <a:schemeClr val="dk2"/>
                </a:solidFill>
                <a:latin typeface="Georgia"/>
                <a:ea typeface="Georgia"/>
                <a:cs typeface="Georgia"/>
                <a:sym typeface="Georgia"/>
              </a:defRPr>
            </a:lvl9pPr>
          </a:lstStyle>
          <a:p/>
        </p:txBody>
      </p:sp>
      <p:sp>
        <p:nvSpPr>
          <p:cNvPr id="14" name="Google Shape;14;p11"/>
          <p:cNvSpPr txBox="1"/>
          <p:nvPr>
            <p:ph idx="1" type="body"/>
          </p:nvPr>
        </p:nvSpPr>
        <p:spPr>
          <a:xfrm>
            <a:off x="914400" y="2362200"/>
            <a:ext cx="7315200" cy="3763962"/>
          </a:xfrm>
          <a:prstGeom prst="rect">
            <a:avLst/>
          </a:prstGeom>
          <a:solidFill>
            <a:schemeClr val="lt1"/>
          </a:solidFill>
          <a:ln>
            <a:noFill/>
          </a:ln>
        </p:spPr>
        <p:txBody>
          <a:bodyPr anchorCtr="0" anchor="t" bIns="45700" lIns="91425" spcFirstLastPara="1" rIns="91425" wrap="square" tIns="45700">
            <a:no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30200" lvl="2" marL="1371600" marR="0" rtl="0" algn="l">
              <a:lnSpc>
                <a:spcPct val="100000"/>
              </a:lnSpc>
              <a:spcBef>
                <a:spcPts val="32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42900" lvl="5" marL="2743200" marR="0" rtl="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100000"/>
              </a:lnSpc>
              <a:spcBef>
                <a:spcPts val="360"/>
              </a:spcBef>
              <a:spcAft>
                <a:spcPts val="0"/>
              </a:spcAft>
              <a:buClr>
                <a:schemeClr val="dk1"/>
              </a:buClr>
              <a:buSzPts val="1800"/>
              <a:buFont typeface="Times New Roman"/>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5" name="Google Shape;15;p11"/>
          <p:cNvSpPr txBox="1"/>
          <p:nvPr>
            <p:ph idx="10" type="dt"/>
          </p:nvPr>
        </p:nvSpPr>
        <p:spPr>
          <a:xfrm>
            <a:off x="381000" y="6457950"/>
            <a:ext cx="2133600" cy="47625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9pPr>
          </a:lstStyle>
          <a:p/>
        </p:txBody>
      </p:sp>
      <p:sp>
        <p:nvSpPr>
          <p:cNvPr id="16" name="Google Shape;16;p11"/>
          <p:cNvSpPr txBox="1"/>
          <p:nvPr>
            <p:ph idx="11" type="ftr"/>
          </p:nvPr>
        </p:nvSpPr>
        <p:spPr>
          <a:xfrm>
            <a:off x="5791200" y="6457950"/>
            <a:ext cx="2895600" cy="47625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3200" u="none" cap="none" strike="noStrike">
                <a:solidFill>
                  <a:schemeClr val="dk1"/>
                </a:solidFill>
                <a:latin typeface="Arial"/>
                <a:ea typeface="Arial"/>
                <a:cs typeface="Arial"/>
                <a:sym typeface="Arial"/>
              </a:defRPr>
            </a:lvl9pPr>
          </a:lstStyle>
          <a:p/>
        </p:txBody>
      </p:sp>
      <p:sp>
        <p:nvSpPr>
          <p:cNvPr id="17" name="Google Shape;17;p11"/>
          <p:cNvSpPr txBox="1"/>
          <p:nvPr>
            <p:ph idx="12" type="sldNum"/>
          </p:nvPr>
        </p:nvSpPr>
        <p:spPr>
          <a:xfrm>
            <a:off x="7010400" y="381000"/>
            <a:ext cx="1600200" cy="47625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9.png"/><Relationship Id="rId5"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4.png"/><Relationship Id="rId6" Type="http://schemas.openxmlformats.org/officeDocument/2006/relationships/image" Target="../media/image8.png"/><Relationship Id="rId7"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 name="Shape 28"/>
        <p:cNvGrpSpPr/>
        <p:nvPr/>
      </p:nvGrpSpPr>
      <p:grpSpPr>
        <a:xfrm>
          <a:off x="0" y="0"/>
          <a:ext cx="0" cy="0"/>
          <a:chOff x="0" y="0"/>
          <a:chExt cx="0" cy="0"/>
        </a:xfrm>
      </p:grpSpPr>
      <p:sp>
        <p:nvSpPr>
          <p:cNvPr id="29" name="Google Shape;29;p1"/>
          <p:cNvSpPr txBox="1"/>
          <p:nvPr/>
        </p:nvSpPr>
        <p:spPr>
          <a:xfrm>
            <a:off x="381000" y="6457950"/>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rgbClr val="000000"/>
              </a:solidFill>
              <a:latin typeface="Arial"/>
              <a:ea typeface="Arial"/>
              <a:cs typeface="Arial"/>
              <a:sym typeface="Arial"/>
            </a:endParaRPr>
          </a:p>
        </p:txBody>
      </p:sp>
      <p:sp>
        <p:nvSpPr>
          <p:cNvPr id="30" name="Google Shape;30;p1"/>
          <p:cNvSpPr txBox="1"/>
          <p:nvPr>
            <p:ph idx="4294967295" type="ctrTitle"/>
          </p:nvPr>
        </p:nvSpPr>
        <p:spPr>
          <a:xfrm>
            <a:off x="762000" y="990600"/>
            <a:ext cx="7696200" cy="91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2"/>
              </a:buClr>
              <a:buSzPts val="4000"/>
              <a:buFont typeface="Times New Roman"/>
              <a:buNone/>
            </a:pPr>
            <a:r>
              <a:rPr b="1" i="0" lang="en-US" sz="2800" u="none" cap="none" strike="noStrike">
                <a:solidFill>
                  <a:schemeClr val="dk2"/>
                </a:solidFill>
                <a:latin typeface="Times New Roman"/>
                <a:ea typeface="Times New Roman"/>
                <a:cs typeface="Times New Roman"/>
                <a:sym typeface="Times New Roman"/>
              </a:rPr>
              <a:t> </a:t>
            </a:r>
            <a:r>
              <a:rPr b="1" i="0" lang="en-US" sz="2300" u="none" cap="none" strike="noStrike">
                <a:solidFill>
                  <a:schemeClr val="dk1"/>
                </a:solidFill>
                <a:latin typeface="Times New Roman"/>
                <a:ea typeface="Times New Roman"/>
                <a:cs typeface="Times New Roman"/>
                <a:sym typeface="Times New Roman"/>
              </a:rPr>
              <a:t>Improving performance of movie recommendation systems using multi criteria input and supervi</a:t>
            </a:r>
            <a:r>
              <a:rPr b="1" lang="en-US" sz="2300">
                <a:solidFill>
                  <a:schemeClr val="dk1"/>
                </a:solidFill>
                <a:latin typeface="Times New Roman"/>
                <a:ea typeface="Times New Roman"/>
                <a:cs typeface="Times New Roman"/>
                <a:sym typeface="Times New Roman"/>
              </a:rPr>
              <a:t>sed learning</a:t>
            </a:r>
            <a:endParaRPr b="1" i="0" sz="2300" u="none" cap="none" strike="noStrike">
              <a:solidFill>
                <a:schemeClr val="dk2"/>
              </a:solidFill>
              <a:latin typeface="Arial"/>
              <a:ea typeface="Arial"/>
              <a:cs typeface="Arial"/>
              <a:sym typeface="Arial"/>
            </a:endParaRPr>
          </a:p>
        </p:txBody>
      </p:sp>
      <p:sp>
        <p:nvSpPr>
          <p:cNvPr id="31" name="Google Shape;31;p1"/>
          <p:cNvSpPr txBox="1"/>
          <p:nvPr/>
        </p:nvSpPr>
        <p:spPr>
          <a:xfrm>
            <a:off x="457200" y="1981200"/>
            <a:ext cx="8305800" cy="3886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Team Members	 			Group No: </a:t>
            </a:r>
            <a:r>
              <a:rPr b="0" i="0" lang="en-US" sz="2000" u="none" cap="none" strike="noStrike">
                <a:solidFill>
                  <a:schemeClr val="dk1"/>
                </a:solidFill>
                <a:latin typeface="Times New Roman"/>
                <a:ea typeface="Times New Roman"/>
                <a:cs typeface="Times New Roman"/>
                <a:sym typeface="Times New Roman"/>
              </a:rPr>
              <a:t>	76	</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80000"/>
              </a:lnSpc>
              <a:spcBef>
                <a:spcPts val="4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4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Project  Advisor  :  Dr. C. Selvi, Assistant Professor, CSE</a:t>
            </a:r>
            <a:endParaRPr b="0" i="0" sz="1400" u="none" cap="none" strike="noStrike">
              <a:solidFill>
                <a:srgbClr val="000000"/>
              </a:solidFill>
              <a:latin typeface="Arial"/>
              <a:ea typeface="Arial"/>
              <a:cs typeface="Arial"/>
              <a:sym typeface="Arial"/>
            </a:endParaRPr>
          </a:p>
          <a:p>
            <a:pPr indent="0" lvl="0" marL="0" marR="0" rtl="0" algn="l">
              <a:lnSpc>
                <a:spcPct val="80000"/>
              </a:lnSpc>
              <a:spcBef>
                <a:spcPts val="40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 Co -Guide:  Vidhya S., Assistant Professor, CSE</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32" name="Google Shape;32;p1"/>
          <p:cNvSpPr txBox="1"/>
          <p:nvPr/>
        </p:nvSpPr>
        <p:spPr>
          <a:xfrm>
            <a:off x="7010400" y="381000"/>
            <a:ext cx="1600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33" name="Google Shape;33;p1"/>
          <p:cNvSpPr txBox="1"/>
          <p:nvPr/>
        </p:nvSpPr>
        <p:spPr>
          <a:xfrm>
            <a:off x="5791200" y="6457950"/>
            <a:ext cx="2895600" cy="476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p:txBody>
      </p:sp>
      <p:graphicFrame>
        <p:nvGraphicFramePr>
          <p:cNvPr id="34" name="Google Shape;34;p1"/>
          <p:cNvGraphicFramePr/>
          <p:nvPr/>
        </p:nvGraphicFramePr>
        <p:xfrm>
          <a:off x="685800" y="2438400"/>
          <a:ext cx="3000000" cy="3000000"/>
        </p:xfrm>
        <a:graphic>
          <a:graphicData uri="http://schemas.openxmlformats.org/drawingml/2006/table">
            <a:tbl>
              <a:tblPr>
                <a:noFill/>
                <a:tableStyleId>{5A7DA0DA-5E77-40E1-A922-C9E3EC5F704C}</a:tableStyleId>
              </a:tblPr>
              <a:tblGrid>
                <a:gridCol w="771525"/>
                <a:gridCol w="2268525"/>
                <a:gridCol w="3760775"/>
                <a:gridCol w="1200150"/>
              </a:tblGrid>
              <a:tr h="595300">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S.No</a:t>
                      </a:r>
                      <a:endParaRPr sz="1400" u="none" cap="none" strike="noStrike"/>
                    </a:p>
                  </a:txBody>
                  <a:tcPr marT="0" marB="0" marR="66800" marL="66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Reg.No</a:t>
                      </a:r>
                      <a:endParaRPr sz="1400" u="none" cap="none" strike="noStrike"/>
                    </a:p>
                  </a:txBody>
                  <a:tcPr marT="0" marB="0" marR="66800" marL="66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Name of the Student</a:t>
                      </a:r>
                      <a:endParaRPr sz="1400" u="none" cap="none" strike="noStrike"/>
                    </a:p>
                  </a:txBody>
                  <a:tcPr marT="0" marB="0" marR="66800" marL="66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600"/>
                        <a:buFont typeface="Times New Roman"/>
                        <a:buNone/>
                      </a:pPr>
                      <a:r>
                        <a:rPr b="1" i="0" lang="en-US" sz="1600" u="none" cap="none" strike="noStrike">
                          <a:solidFill>
                            <a:schemeClr val="dk1"/>
                          </a:solidFill>
                          <a:latin typeface="Times New Roman"/>
                          <a:ea typeface="Times New Roman"/>
                          <a:cs typeface="Times New Roman"/>
                          <a:sym typeface="Times New Roman"/>
                        </a:rPr>
                        <a:t>Section</a:t>
                      </a:r>
                      <a:endParaRPr sz="1400" u="none" cap="none" strike="noStrike"/>
                    </a:p>
                  </a:txBody>
                  <a:tcPr marT="0" marB="0" marR="66800" marL="66800"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8475">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1</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CB.EN.U4CSE16303</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A.S.S.S. RAM CHANDU</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00050">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2</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CB.EN.U4CSE16304</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ADVAITH M.S.</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8475">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3</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CB.EN.U4CSE16323</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GOPIKRISHNA K.S.</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98475">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4</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CB.EN.U4CSE16448</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PAVITHRAN S.</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E</a:t>
                      </a:r>
                      <a:endParaRPr sz="1400" u="none" cap="none" strike="noStrike"/>
                    </a:p>
                  </a:txBody>
                  <a:tcPr marT="0" marB="0" marR="66800" marL="668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g64a828fa93_0_96"/>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Software Architecture</a:t>
            </a:r>
            <a:endParaRPr b="0" i="0" sz="2800" u="none" cap="none" strike="noStrike">
              <a:solidFill>
                <a:schemeClr val="dk2"/>
              </a:solidFill>
              <a:latin typeface="Arial"/>
              <a:ea typeface="Arial"/>
              <a:cs typeface="Arial"/>
              <a:sym typeface="Arial"/>
            </a:endParaRPr>
          </a:p>
        </p:txBody>
      </p:sp>
      <p:sp>
        <p:nvSpPr>
          <p:cNvPr id="131" name="Google Shape;131;g64a828fa93_0_96"/>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2" name="Google Shape;132;g64a828fa93_0_96"/>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Arial"/>
              <a:ea typeface="Arial"/>
              <a:cs typeface="Arial"/>
              <a:sym typeface="Arial"/>
            </a:endParaRPr>
          </a:p>
        </p:txBody>
      </p:sp>
      <p:sp>
        <p:nvSpPr>
          <p:cNvPr id="133" name="Google Shape;133;g64a828fa93_0_96"/>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34" name="Google Shape;134;g64a828fa93_0_96"/>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p:txBody>
      </p:sp>
      <p:sp>
        <p:nvSpPr>
          <p:cNvPr id="135" name="Google Shape;135;g64a828fa93_0_96"/>
          <p:cNvSpPr txBox="1"/>
          <p:nvPr/>
        </p:nvSpPr>
        <p:spPr>
          <a:xfrm>
            <a:off x="400500" y="5625650"/>
            <a:ext cx="8343000" cy="35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t>Flow diagram of procedure in base paper</a:t>
            </a:r>
            <a:endParaRPr sz="1600"/>
          </a:p>
        </p:txBody>
      </p:sp>
      <p:pic>
        <p:nvPicPr>
          <p:cNvPr id="136" name="Google Shape;136;g64a828fa93_0_96"/>
          <p:cNvPicPr preferRelativeResize="0"/>
          <p:nvPr/>
        </p:nvPicPr>
        <p:blipFill>
          <a:blip r:embed="rId3">
            <a:alphaModFix/>
          </a:blip>
          <a:stretch>
            <a:fillRect/>
          </a:stretch>
        </p:blipFill>
        <p:spPr>
          <a:xfrm>
            <a:off x="1660400" y="2209800"/>
            <a:ext cx="5823190" cy="3263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7"/>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Software Architecture</a:t>
            </a:r>
            <a:endParaRPr b="0" i="0" sz="2800" u="none" cap="none" strike="noStrike">
              <a:solidFill>
                <a:schemeClr val="dk2"/>
              </a:solidFill>
              <a:latin typeface="Arial"/>
              <a:ea typeface="Arial"/>
              <a:cs typeface="Arial"/>
              <a:sym typeface="Arial"/>
            </a:endParaRPr>
          </a:p>
        </p:txBody>
      </p:sp>
      <p:sp>
        <p:nvSpPr>
          <p:cNvPr id="142" name="Google Shape;142;p7"/>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3" name="Google Shape;143;p7"/>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Arial"/>
              <a:ea typeface="Arial"/>
              <a:cs typeface="Arial"/>
              <a:sym typeface="Arial"/>
            </a:endParaRPr>
          </a:p>
        </p:txBody>
      </p:sp>
      <p:sp>
        <p:nvSpPr>
          <p:cNvPr id="144" name="Google Shape;144;p7"/>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45" name="Google Shape;145;p7"/>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p:txBody>
      </p:sp>
      <p:sp>
        <p:nvSpPr>
          <p:cNvPr id="146" name="Google Shape;146;p7"/>
          <p:cNvSpPr txBox="1"/>
          <p:nvPr/>
        </p:nvSpPr>
        <p:spPr>
          <a:xfrm>
            <a:off x="451375" y="2213200"/>
            <a:ext cx="8343000" cy="189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Dataset</a:t>
            </a:r>
            <a:r>
              <a:rPr b="0" i="0" lang="en-US" sz="1600" u="none" cap="none" strike="noStrike">
                <a:solidFill>
                  <a:srgbClr val="000000"/>
                </a:solidFill>
                <a:latin typeface="Arial"/>
                <a:ea typeface="Arial"/>
                <a:cs typeface="Arial"/>
                <a:sym typeface="Arial"/>
              </a:rPr>
              <a:t>:</a:t>
            </a:r>
            <a:r>
              <a:rPr lang="en-US" sz="1600"/>
              <a:t>The full u data set, 100000 ratings by 943 users on 1682 items. Each user has rated at least 20 movies.  Users and items are numbered consecutively from 1.  The data is randomly ordered. The time stamps are unix seconds since 1/1/1970 UTC. The model also uses demographic information about the users.</a:t>
            </a:r>
            <a:endParaRPr sz="1600"/>
          </a:p>
          <a:p>
            <a:pPr indent="0" lvl="0" marL="0" marR="0" rtl="0" algn="l">
              <a:lnSpc>
                <a:spcPct val="100000"/>
              </a:lnSpc>
              <a:spcBef>
                <a:spcPts val="0"/>
              </a:spcBef>
              <a:spcAft>
                <a:spcPts val="0"/>
              </a:spcAft>
              <a:buClr>
                <a:srgbClr val="000000"/>
              </a:buClr>
              <a:buSzPts val="1600"/>
              <a:buFont typeface="Arial"/>
              <a:buNone/>
            </a:pPr>
            <a:r>
              <a:t/>
            </a:r>
            <a:endParaRPr sz="1600"/>
          </a:p>
        </p:txBody>
      </p:sp>
      <p:pic>
        <p:nvPicPr>
          <p:cNvPr id="147" name="Google Shape;147;p7"/>
          <p:cNvPicPr preferRelativeResize="0"/>
          <p:nvPr/>
        </p:nvPicPr>
        <p:blipFill rotWithShape="1">
          <a:blip r:embed="rId3">
            <a:alphaModFix/>
          </a:blip>
          <a:srcRect b="38329" l="0" r="71051" t="28478"/>
          <a:stretch/>
        </p:blipFill>
        <p:spPr>
          <a:xfrm>
            <a:off x="609600" y="3726650"/>
            <a:ext cx="2944411" cy="1898999"/>
          </a:xfrm>
          <a:prstGeom prst="rect">
            <a:avLst/>
          </a:prstGeom>
          <a:noFill/>
          <a:ln>
            <a:noFill/>
          </a:ln>
        </p:spPr>
      </p:pic>
      <p:sp>
        <p:nvSpPr>
          <p:cNvPr id="148" name="Google Shape;148;p7"/>
          <p:cNvSpPr txBox="1"/>
          <p:nvPr/>
        </p:nvSpPr>
        <p:spPr>
          <a:xfrm>
            <a:off x="609600" y="5625650"/>
            <a:ext cx="34221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t>Screenshot of input dataframe sample</a:t>
            </a:r>
            <a:endParaRPr sz="1600"/>
          </a:p>
        </p:txBody>
      </p:sp>
      <p:pic>
        <p:nvPicPr>
          <p:cNvPr id="149" name="Google Shape;149;p7"/>
          <p:cNvPicPr preferRelativeResize="0"/>
          <p:nvPr/>
        </p:nvPicPr>
        <p:blipFill rotWithShape="1">
          <a:blip r:embed="rId4">
            <a:alphaModFix/>
          </a:blip>
          <a:srcRect b="39845" l="19845" r="51572" t="31074"/>
          <a:stretch/>
        </p:blipFill>
        <p:spPr>
          <a:xfrm>
            <a:off x="4513950" y="3726650"/>
            <a:ext cx="3318350" cy="1898999"/>
          </a:xfrm>
          <a:prstGeom prst="rect">
            <a:avLst/>
          </a:prstGeom>
          <a:noFill/>
          <a:ln>
            <a:noFill/>
          </a:ln>
        </p:spPr>
      </p:pic>
      <p:sp>
        <p:nvSpPr>
          <p:cNvPr id="150" name="Google Shape;150;p7"/>
          <p:cNvSpPr txBox="1"/>
          <p:nvPr/>
        </p:nvSpPr>
        <p:spPr>
          <a:xfrm>
            <a:off x="4462075" y="5625650"/>
            <a:ext cx="3422100" cy="61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t>Screenshot of demographic information of users</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g64a828fa93_0_56"/>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Software Architecture</a:t>
            </a:r>
            <a:endParaRPr b="0" i="0" sz="2800" u="none" cap="none" strike="noStrike">
              <a:solidFill>
                <a:schemeClr val="dk2"/>
              </a:solidFill>
              <a:latin typeface="Arial"/>
              <a:ea typeface="Arial"/>
              <a:cs typeface="Arial"/>
              <a:sym typeface="Arial"/>
            </a:endParaRPr>
          </a:p>
        </p:txBody>
      </p:sp>
      <p:sp>
        <p:nvSpPr>
          <p:cNvPr id="156" name="Google Shape;156;g64a828fa93_0_56"/>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57" name="Google Shape;157;g64a828fa93_0_56"/>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Arial"/>
              <a:ea typeface="Arial"/>
              <a:cs typeface="Arial"/>
              <a:sym typeface="Arial"/>
            </a:endParaRPr>
          </a:p>
        </p:txBody>
      </p:sp>
      <p:sp>
        <p:nvSpPr>
          <p:cNvPr id="158" name="Google Shape;158;g64a828fa93_0_56"/>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59" name="Google Shape;159;g64a828fa93_0_56"/>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p:txBody>
      </p:sp>
      <p:pic>
        <p:nvPicPr>
          <p:cNvPr id="160" name="Google Shape;160;g64a828fa93_0_56"/>
          <p:cNvPicPr preferRelativeResize="0"/>
          <p:nvPr/>
        </p:nvPicPr>
        <p:blipFill rotWithShape="1">
          <a:blip r:embed="rId3">
            <a:alphaModFix/>
          </a:blip>
          <a:srcRect b="40583" l="29730" r="30501" t="31728"/>
          <a:stretch/>
        </p:blipFill>
        <p:spPr>
          <a:xfrm>
            <a:off x="848475" y="2137750"/>
            <a:ext cx="7772400" cy="3044037"/>
          </a:xfrm>
          <a:prstGeom prst="rect">
            <a:avLst/>
          </a:prstGeom>
          <a:noFill/>
          <a:ln>
            <a:noFill/>
          </a:ln>
        </p:spPr>
      </p:pic>
      <p:sp>
        <p:nvSpPr>
          <p:cNvPr id="161" name="Google Shape;161;g64a828fa93_0_56"/>
          <p:cNvSpPr txBox="1"/>
          <p:nvPr/>
        </p:nvSpPr>
        <p:spPr>
          <a:xfrm>
            <a:off x="609600" y="5181775"/>
            <a:ext cx="8343000" cy="35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t>Procedure for transforming the collaborative filtering problem to supervised learning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g64a828fa93_0_78"/>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Software Architecture</a:t>
            </a:r>
            <a:endParaRPr b="0" i="0" sz="2800" u="none" cap="none" strike="noStrike">
              <a:solidFill>
                <a:schemeClr val="dk2"/>
              </a:solidFill>
              <a:latin typeface="Arial"/>
              <a:ea typeface="Arial"/>
              <a:cs typeface="Arial"/>
              <a:sym typeface="Arial"/>
            </a:endParaRPr>
          </a:p>
        </p:txBody>
      </p:sp>
      <p:sp>
        <p:nvSpPr>
          <p:cNvPr id="167" name="Google Shape;167;g64a828fa93_0_78"/>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68" name="Google Shape;168;g64a828fa93_0_78"/>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Arial"/>
              <a:ea typeface="Arial"/>
              <a:cs typeface="Arial"/>
              <a:sym typeface="Arial"/>
            </a:endParaRPr>
          </a:p>
        </p:txBody>
      </p:sp>
      <p:sp>
        <p:nvSpPr>
          <p:cNvPr id="169" name="Google Shape;169;g64a828fa93_0_78"/>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70" name="Google Shape;170;g64a828fa93_0_78"/>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p:txBody>
      </p:sp>
      <p:pic>
        <p:nvPicPr>
          <p:cNvPr id="171" name="Google Shape;171;g64a828fa93_0_78"/>
          <p:cNvPicPr preferRelativeResize="0"/>
          <p:nvPr/>
        </p:nvPicPr>
        <p:blipFill rotWithShape="1">
          <a:blip r:embed="rId3">
            <a:alphaModFix/>
          </a:blip>
          <a:srcRect b="34586" l="1400" r="0" t="24862"/>
          <a:stretch/>
        </p:blipFill>
        <p:spPr>
          <a:xfrm>
            <a:off x="1071575" y="2116350"/>
            <a:ext cx="7179226" cy="1660924"/>
          </a:xfrm>
          <a:prstGeom prst="rect">
            <a:avLst/>
          </a:prstGeom>
          <a:noFill/>
          <a:ln>
            <a:noFill/>
          </a:ln>
        </p:spPr>
      </p:pic>
      <p:pic>
        <p:nvPicPr>
          <p:cNvPr id="172" name="Google Shape;172;g64a828fa93_0_78"/>
          <p:cNvPicPr preferRelativeResize="0"/>
          <p:nvPr/>
        </p:nvPicPr>
        <p:blipFill rotWithShape="1">
          <a:blip r:embed="rId4">
            <a:alphaModFix/>
          </a:blip>
          <a:srcRect b="49354" l="0" r="60444" t="44717"/>
          <a:stretch/>
        </p:blipFill>
        <p:spPr>
          <a:xfrm>
            <a:off x="1071575" y="3836225"/>
            <a:ext cx="4659048" cy="392750"/>
          </a:xfrm>
          <a:prstGeom prst="rect">
            <a:avLst/>
          </a:prstGeom>
          <a:noFill/>
          <a:ln>
            <a:noFill/>
          </a:ln>
        </p:spPr>
      </p:pic>
      <p:pic>
        <p:nvPicPr>
          <p:cNvPr id="173" name="Google Shape;173;g64a828fa93_0_78"/>
          <p:cNvPicPr preferRelativeResize="0"/>
          <p:nvPr/>
        </p:nvPicPr>
        <p:blipFill rotWithShape="1">
          <a:blip r:embed="rId5">
            <a:alphaModFix/>
          </a:blip>
          <a:srcRect b="14469" l="31" r="55155" t="44761"/>
          <a:stretch/>
        </p:blipFill>
        <p:spPr>
          <a:xfrm>
            <a:off x="1071575" y="4228975"/>
            <a:ext cx="4031750" cy="2063299"/>
          </a:xfrm>
          <a:prstGeom prst="rect">
            <a:avLst/>
          </a:prstGeom>
          <a:noFill/>
          <a:ln>
            <a:noFill/>
          </a:ln>
        </p:spPr>
      </p:pic>
      <p:sp>
        <p:nvSpPr>
          <p:cNvPr id="174" name="Google Shape;174;g64a828fa93_0_78"/>
          <p:cNvSpPr txBox="1"/>
          <p:nvPr/>
        </p:nvSpPr>
        <p:spPr>
          <a:xfrm>
            <a:off x="5730625" y="3792375"/>
            <a:ext cx="2852100" cy="9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300"/>
              <a:t>Input matrix after pivoting such that rows represent users and columns represent movies</a:t>
            </a:r>
            <a:endParaRPr sz="1300"/>
          </a:p>
        </p:txBody>
      </p:sp>
      <p:sp>
        <p:nvSpPr>
          <p:cNvPr id="175" name="Google Shape;175;g64a828fa93_0_78"/>
          <p:cNvSpPr txBox="1"/>
          <p:nvPr/>
        </p:nvSpPr>
        <p:spPr>
          <a:xfrm>
            <a:off x="5730625" y="5178838"/>
            <a:ext cx="2852100" cy="9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300"/>
              <a:t>Input matrix after Singular Value Decomposition and taking the first eight latent variables</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g64a828fa93_0_67"/>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Software Architecture</a:t>
            </a:r>
            <a:endParaRPr b="0" i="0" sz="2800" u="none" cap="none" strike="noStrike">
              <a:solidFill>
                <a:schemeClr val="dk2"/>
              </a:solidFill>
              <a:latin typeface="Arial"/>
              <a:ea typeface="Arial"/>
              <a:cs typeface="Arial"/>
              <a:sym typeface="Arial"/>
            </a:endParaRPr>
          </a:p>
        </p:txBody>
      </p:sp>
      <p:sp>
        <p:nvSpPr>
          <p:cNvPr id="181" name="Google Shape;181;g64a828fa93_0_67"/>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82" name="Google Shape;182;g64a828fa93_0_67"/>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Arial"/>
              <a:ea typeface="Arial"/>
              <a:cs typeface="Arial"/>
              <a:sym typeface="Arial"/>
            </a:endParaRPr>
          </a:p>
        </p:txBody>
      </p:sp>
      <p:sp>
        <p:nvSpPr>
          <p:cNvPr id="183" name="Google Shape;183;g64a828fa93_0_67"/>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84" name="Google Shape;184;g64a828fa93_0_67"/>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p:txBody>
      </p:sp>
      <p:pic>
        <p:nvPicPr>
          <p:cNvPr id="185" name="Google Shape;185;g64a828fa93_0_67"/>
          <p:cNvPicPr preferRelativeResize="0"/>
          <p:nvPr/>
        </p:nvPicPr>
        <p:blipFill rotWithShape="1">
          <a:blip r:embed="rId3">
            <a:alphaModFix/>
          </a:blip>
          <a:srcRect b="24407" l="17596" r="28410" t="29764"/>
          <a:stretch/>
        </p:blipFill>
        <p:spPr>
          <a:xfrm>
            <a:off x="1438525" y="1955650"/>
            <a:ext cx="6537840" cy="3121451"/>
          </a:xfrm>
          <a:prstGeom prst="rect">
            <a:avLst/>
          </a:prstGeom>
          <a:noFill/>
          <a:ln>
            <a:noFill/>
          </a:ln>
        </p:spPr>
      </p:pic>
      <p:sp>
        <p:nvSpPr>
          <p:cNvPr id="186" name="Google Shape;186;g64a828fa93_0_67"/>
          <p:cNvSpPr txBox="1"/>
          <p:nvPr/>
        </p:nvSpPr>
        <p:spPr>
          <a:xfrm>
            <a:off x="1214238" y="5178850"/>
            <a:ext cx="6986400" cy="93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lang="en-US" sz="1600"/>
              <a:t>Flow diagram of procedure to improve accuracy of base paper</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g64a828fa93_0_151"/>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Software Architecture</a:t>
            </a:r>
            <a:endParaRPr b="0" i="0" sz="2800" u="none" cap="none" strike="noStrike">
              <a:solidFill>
                <a:schemeClr val="dk2"/>
              </a:solidFill>
              <a:latin typeface="Arial"/>
              <a:ea typeface="Arial"/>
              <a:cs typeface="Arial"/>
              <a:sym typeface="Arial"/>
            </a:endParaRPr>
          </a:p>
        </p:txBody>
      </p:sp>
      <p:sp>
        <p:nvSpPr>
          <p:cNvPr id="192" name="Google Shape;192;g64a828fa93_0_151"/>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93" name="Google Shape;193;g64a828fa93_0_151"/>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rgbClr val="000000"/>
              </a:solidFill>
              <a:latin typeface="Arial"/>
              <a:ea typeface="Arial"/>
              <a:cs typeface="Arial"/>
              <a:sym typeface="Arial"/>
            </a:endParaRPr>
          </a:p>
        </p:txBody>
      </p:sp>
      <p:sp>
        <p:nvSpPr>
          <p:cNvPr id="194" name="Google Shape;194;g64a828fa93_0_151"/>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95" name="Google Shape;195;g64a828fa93_0_151"/>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p:txBody>
      </p:sp>
      <p:pic>
        <p:nvPicPr>
          <p:cNvPr id="196" name="Google Shape;196;g64a828fa93_0_151"/>
          <p:cNvPicPr preferRelativeResize="0"/>
          <p:nvPr/>
        </p:nvPicPr>
        <p:blipFill rotWithShape="1">
          <a:blip r:embed="rId3">
            <a:alphaModFix/>
          </a:blip>
          <a:srcRect b="31643" l="20168" r="13421" t="46117"/>
          <a:stretch/>
        </p:blipFill>
        <p:spPr>
          <a:xfrm>
            <a:off x="1407600" y="2057400"/>
            <a:ext cx="6328800" cy="1192126"/>
          </a:xfrm>
          <a:prstGeom prst="rect">
            <a:avLst/>
          </a:prstGeom>
          <a:noFill/>
          <a:ln>
            <a:noFill/>
          </a:ln>
        </p:spPr>
      </p:pic>
      <p:pic>
        <p:nvPicPr>
          <p:cNvPr id="197" name="Google Shape;197;g64a828fa93_0_151"/>
          <p:cNvPicPr preferRelativeResize="0"/>
          <p:nvPr/>
        </p:nvPicPr>
        <p:blipFill rotWithShape="1">
          <a:blip r:embed="rId4">
            <a:alphaModFix/>
          </a:blip>
          <a:srcRect b="31921" l="19452" r="13675" t="46138"/>
          <a:stretch/>
        </p:blipFill>
        <p:spPr>
          <a:xfrm>
            <a:off x="1342000" y="3429000"/>
            <a:ext cx="6459989" cy="1192126"/>
          </a:xfrm>
          <a:prstGeom prst="rect">
            <a:avLst/>
          </a:prstGeom>
          <a:noFill/>
          <a:ln>
            <a:noFill/>
          </a:ln>
        </p:spPr>
      </p:pic>
      <p:pic>
        <p:nvPicPr>
          <p:cNvPr id="198" name="Google Shape;198;g64a828fa93_0_151"/>
          <p:cNvPicPr preferRelativeResize="0"/>
          <p:nvPr/>
        </p:nvPicPr>
        <p:blipFill rotWithShape="1">
          <a:blip r:embed="rId5">
            <a:alphaModFix/>
          </a:blip>
          <a:srcRect b="30664" l="19663" r="13249" t="46158"/>
          <a:stretch/>
        </p:blipFill>
        <p:spPr>
          <a:xfrm>
            <a:off x="1504663" y="4800600"/>
            <a:ext cx="6134674" cy="1192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8"/>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lang="en-US" sz="3200">
                <a:solidFill>
                  <a:schemeClr val="dk1"/>
                </a:solidFill>
                <a:latin typeface="Times New Roman"/>
                <a:ea typeface="Times New Roman"/>
                <a:cs typeface="Times New Roman"/>
                <a:sym typeface="Times New Roman"/>
              </a:rPr>
              <a:t>Results</a:t>
            </a:r>
            <a:endParaRPr b="0" i="0" sz="2800" u="none" cap="none" strike="noStrike">
              <a:solidFill>
                <a:schemeClr val="dk2"/>
              </a:solidFill>
              <a:latin typeface="Arial"/>
              <a:ea typeface="Arial"/>
              <a:cs typeface="Arial"/>
              <a:sym typeface="Arial"/>
            </a:endParaRPr>
          </a:p>
        </p:txBody>
      </p:sp>
      <p:sp>
        <p:nvSpPr>
          <p:cNvPr id="204" name="Google Shape;204;p8"/>
          <p:cNvSpPr txBox="1"/>
          <p:nvPr/>
        </p:nvSpPr>
        <p:spPr>
          <a:xfrm>
            <a:off x="609600" y="2057400"/>
            <a:ext cx="8153400" cy="38979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205" name="Google Shape;205;p8"/>
          <p:cNvSpPr txBox="1"/>
          <p:nvPr/>
        </p:nvSpPr>
        <p:spPr>
          <a:xfrm>
            <a:off x="7010400" y="381000"/>
            <a:ext cx="1600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06" name="Google Shape;206;p8"/>
          <p:cNvSpPr txBox="1"/>
          <p:nvPr/>
        </p:nvSpPr>
        <p:spPr>
          <a:xfrm>
            <a:off x="5791200" y="6457950"/>
            <a:ext cx="2895600" cy="476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207" name="Google Shape;207;p8"/>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208" name="Google Shape;208;p8"/>
          <p:cNvSpPr txBox="1"/>
          <p:nvPr/>
        </p:nvSpPr>
        <p:spPr>
          <a:xfrm>
            <a:off x="1117795" y="2086259"/>
            <a:ext cx="713700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a:t>It is found that adding features like timestamp and user demographics like gender, age, zip code reduces the error in techniques namely random forests, and artificial neural network as clear from the screenshots below.</a:t>
            </a:r>
            <a:endParaRPr/>
          </a:p>
        </p:txBody>
      </p:sp>
      <p:pic>
        <p:nvPicPr>
          <p:cNvPr id="209" name="Google Shape;209;p8"/>
          <p:cNvPicPr preferRelativeResize="0"/>
          <p:nvPr/>
        </p:nvPicPr>
        <p:blipFill>
          <a:blip r:embed="rId3">
            <a:alphaModFix/>
          </a:blip>
          <a:stretch>
            <a:fillRect/>
          </a:stretch>
        </p:blipFill>
        <p:spPr>
          <a:xfrm>
            <a:off x="697125" y="3069225"/>
            <a:ext cx="4325825" cy="188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g64a828fa93_0_110"/>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lang="en-US" sz="3200">
                <a:solidFill>
                  <a:schemeClr val="dk1"/>
                </a:solidFill>
                <a:latin typeface="Times New Roman"/>
                <a:ea typeface="Times New Roman"/>
                <a:cs typeface="Times New Roman"/>
                <a:sym typeface="Times New Roman"/>
              </a:rPr>
              <a:t>Results</a:t>
            </a:r>
            <a:endParaRPr b="0" i="0" sz="2800" u="none" cap="none" strike="noStrike">
              <a:solidFill>
                <a:schemeClr val="dk2"/>
              </a:solidFill>
              <a:latin typeface="Arial"/>
              <a:ea typeface="Arial"/>
              <a:cs typeface="Arial"/>
              <a:sym typeface="Arial"/>
            </a:endParaRPr>
          </a:p>
        </p:txBody>
      </p:sp>
      <p:sp>
        <p:nvSpPr>
          <p:cNvPr id="215" name="Google Shape;215;g64a828fa93_0_110"/>
          <p:cNvSpPr txBox="1"/>
          <p:nvPr/>
        </p:nvSpPr>
        <p:spPr>
          <a:xfrm>
            <a:off x="609600" y="2057400"/>
            <a:ext cx="8153400" cy="38979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216" name="Google Shape;216;g64a828fa93_0_110"/>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17" name="Google Shape;217;g64a828fa93_0_110"/>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218" name="Google Shape;218;g64a828fa93_0_110"/>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pic>
        <p:nvPicPr>
          <p:cNvPr id="219" name="Google Shape;219;g64a828fa93_0_110"/>
          <p:cNvPicPr preferRelativeResize="0"/>
          <p:nvPr/>
        </p:nvPicPr>
        <p:blipFill rotWithShape="1">
          <a:blip r:embed="rId3">
            <a:alphaModFix/>
          </a:blip>
          <a:srcRect b="76127" l="0" r="38942" t="0"/>
          <a:stretch/>
        </p:blipFill>
        <p:spPr>
          <a:xfrm>
            <a:off x="824425" y="2280125"/>
            <a:ext cx="6004851" cy="1014925"/>
          </a:xfrm>
          <a:prstGeom prst="rect">
            <a:avLst/>
          </a:prstGeom>
          <a:noFill/>
          <a:ln>
            <a:noFill/>
          </a:ln>
        </p:spPr>
      </p:pic>
      <p:pic>
        <p:nvPicPr>
          <p:cNvPr id="220" name="Google Shape;220;g64a828fa93_0_110"/>
          <p:cNvPicPr preferRelativeResize="0"/>
          <p:nvPr/>
        </p:nvPicPr>
        <p:blipFill rotWithShape="1">
          <a:blip r:embed="rId4">
            <a:alphaModFix/>
          </a:blip>
          <a:srcRect b="27548" l="0" r="31129" t="41110"/>
          <a:stretch/>
        </p:blipFill>
        <p:spPr>
          <a:xfrm>
            <a:off x="824425" y="3369875"/>
            <a:ext cx="6004848" cy="153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g64a828fa93_0_122"/>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lang="en-US" sz="3200">
                <a:solidFill>
                  <a:schemeClr val="dk1"/>
                </a:solidFill>
                <a:latin typeface="Times New Roman"/>
                <a:ea typeface="Times New Roman"/>
                <a:cs typeface="Times New Roman"/>
                <a:sym typeface="Times New Roman"/>
              </a:rPr>
              <a:t>Results</a:t>
            </a:r>
            <a:endParaRPr b="0" i="0" sz="2800" u="none" cap="none" strike="noStrike">
              <a:solidFill>
                <a:schemeClr val="dk2"/>
              </a:solidFill>
              <a:latin typeface="Arial"/>
              <a:ea typeface="Arial"/>
              <a:cs typeface="Arial"/>
              <a:sym typeface="Arial"/>
            </a:endParaRPr>
          </a:p>
        </p:txBody>
      </p:sp>
      <p:sp>
        <p:nvSpPr>
          <p:cNvPr id="226" name="Google Shape;226;g64a828fa93_0_122"/>
          <p:cNvSpPr txBox="1"/>
          <p:nvPr/>
        </p:nvSpPr>
        <p:spPr>
          <a:xfrm>
            <a:off x="609600" y="2057400"/>
            <a:ext cx="8153400" cy="38979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227" name="Google Shape;227;g64a828fa93_0_122"/>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28" name="Google Shape;228;g64a828fa93_0_122"/>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229" name="Google Shape;229;g64a828fa93_0_122"/>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pic>
        <p:nvPicPr>
          <p:cNvPr id="230" name="Google Shape;230;g64a828fa93_0_122"/>
          <p:cNvPicPr preferRelativeResize="0"/>
          <p:nvPr/>
        </p:nvPicPr>
        <p:blipFill>
          <a:blip r:embed="rId3">
            <a:alphaModFix/>
          </a:blip>
          <a:stretch>
            <a:fillRect/>
          </a:stretch>
        </p:blipFill>
        <p:spPr>
          <a:xfrm>
            <a:off x="2060550" y="2057400"/>
            <a:ext cx="5022903" cy="3802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g64a828fa93_0_141"/>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lang="en-US" sz="3200">
                <a:solidFill>
                  <a:schemeClr val="dk1"/>
                </a:solidFill>
                <a:latin typeface="Times New Roman"/>
                <a:ea typeface="Times New Roman"/>
                <a:cs typeface="Times New Roman"/>
                <a:sym typeface="Times New Roman"/>
              </a:rPr>
              <a:t>Results</a:t>
            </a:r>
            <a:endParaRPr b="0" i="0" sz="2800" u="none" cap="none" strike="noStrike">
              <a:solidFill>
                <a:schemeClr val="dk2"/>
              </a:solidFill>
              <a:latin typeface="Arial"/>
              <a:ea typeface="Arial"/>
              <a:cs typeface="Arial"/>
              <a:sym typeface="Arial"/>
            </a:endParaRPr>
          </a:p>
        </p:txBody>
      </p:sp>
      <p:sp>
        <p:nvSpPr>
          <p:cNvPr id="236" name="Google Shape;236;g64a828fa93_0_141"/>
          <p:cNvSpPr txBox="1"/>
          <p:nvPr/>
        </p:nvSpPr>
        <p:spPr>
          <a:xfrm>
            <a:off x="609600" y="2057400"/>
            <a:ext cx="8153400" cy="38979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237" name="Google Shape;237;g64a828fa93_0_141"/>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38" name="Google Shape;238;g64a828fa93_0_141"/>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239" name="Google Shape;239;g64a828fa93_0_141"/>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pic>
        <p:nvPicPr>
          <p:cNvPr id="240" name="Google Shape;240;g64a828fa93_0_141"/>
          <p:cNvPicPr preferRelativeResize="0"/>
          <p:nvPr/>
        </p:nvPicPr>
        <p:blipFill>
          <a:blip r:embed="rId3">
            <a:alphaModFix/>
          </a:blip>
          <a:stretch>
            <a:fillRect/>
          </a:stretch>
        </p:blipFill>
        <p:spPr>
          <a:xfrm>
            <a:off x="2548438" y="2057400"/>
            <a:ext cx="3894716" cy="407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 name="Shape 38"/>
        <p:cNvGrpSpPr/>
        <p:nvPr/>
      </p:nvGrpSpPr>
      <p:grpSpPr>
        <a:xfrm>
          <a:off x="0" y="0"/>
          <a:ext cx="0" cy="0"/>
          <a:chOff x="0" y="0"/>
          <a:chExt cx="0" cy="0"/>
        </a:xfrm>
      </p:grpSpPr>
      <p:sp>
        <p:nvSpPr>
          <p:cNvPr id="39" name="Google Shape;39;p2"/>
          <p:cNvSpPr txBox="1"/>
          <p:nvPr/>
        </p:nvSpPr>
        <p:spPr>
          <a:xfrm>
            <a:off x="381000" y="6457950"/>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40" name="Google Shape;40;p2"/>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Outline</a:t>
            </a:r>
            <a:endParaRPr b="0" i="0" sz="2800" u="none" cap="none" strike="noStrike">
              <a:solidFill>
                <a:schemeClr val="dk2"/>
              </a:solidFill>
              <a:latin typeface="Arial"/>
              <a:ea typeface="Arial"/>
              <a:cs typeface="Arial"/>
              <a:sym typeface="Arial"/>
            </a:endParaRPr>
          </a:p>
        </p:txBody>
      </p:sp>
      <p:sp>
        <p:nvSpPr>
          <p:cNvPr id="41" name="Google Shape;41;p2"/>
          <p:cNvSpPr txBox="1"/>
          <p:nvPr/>
        </p:nvSpPr>
        <p:spPr>
          <a:xfrm>
            <a:off x="990600" y="2057400"/>
            <a:ext cx="7772400" cy="3429000"/>
          </a:xfrm>
          <a:prstGeom prst="rect">
            <a:avLst/>
          </a:prstGeom>
          <a:solidFill>
            <a:schemeClr val="lt1"/>
          </a:solid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6699FF"/>
              </a:buClr>
              <a:buSzPts val="2000"/>
              <a:buFont typeface="Times New Roman"/>
              <a:buNone/>
            </a:pPr>
            <a:r>
              <a:t/>
            </a:r>
            <a:endParaRPr b="0" i="0" sz="2000" u="none" cap="none" strike="noStrike">
              <a:solidFill>
                <a:schemeClr val="dk1"/>
              </a:solidFill>
              <a:latin typeface="Times New Roman"/>
              <a:ea typeface="Times New Roman"/>
              <a:cs typeface="Times New Roman"/>
              <a:sym typeface="Times New Roman"/>
            </a:endParaRPr>
          </a:p>
          <a:p>
            <a:pPr indent="-457200" lvl="0" marL="457200" marR="0" rtl="0" algn="l">
              <a:lnSpc>
                <a:spcPct val="100000"/>
              </a:lnSpc>
              <a:spcBef>
                <a:spcPts val="400"/>
              </a:spcBef>
              <a:spcAft>
                <a:spcPts val="0"/>
              </a:spcAft>
              <a:buClr>
                <a:srgbClr val="4A86E8"/>
              </a:buClr>
              <a:buSzPts val="2000"/>
              <a:buFont typeface="Times New Roman"/>
              <a:buAutoNum type="arabicPeriod"/>
            </a:pPr>
            <a:r>
              <a:rPr b="0" i="0" lang="en-US" sz="2000" u="none" cap="none" strike="noStrike">
                <a:solidFill>
                  <a:schemeClr val="dk1"/>
                </a:solidFill>
                <a:latin typeface="Times New Roman"/>
                <a:ea typeface="Times New Roman"/>
                <a:cs typeface="Times New Roman"/>
                <a:sym typeface="Times New Roman"/>
              </a:rPr>
              <a:t>Introduction</a:t>
            </a:r>
            <a:endParaRPr/>
          </a:p>
          <a:p>
            <a:pPr indent="-457200" lvl="0" marL="457200" marR="0" rtl="0" algn="l">
              <a:lnSpc>
                <a:spcPct val="100000"/>
              </a:lnSpc>
              <a:spcBef>
                <a:spcPts val="400"/>
              </a:spcBef>
              <a:spcAft>
                <a:spcPts val="0"/>
              </a:spcAft>
              <a:buClr>
                <a:srgbClr val="4A86E8"/>
              </a:buClr>
              <a:buSzPts val="2000"/>
              <a:buFont typeface="Times New Roman"/>
              <a:buAutoNum type="arabicPeriod"/>
            </a:pPr>
            <a:r>
              <a:rPr b="0" i="0" lang="en-US" sz="2000" u="none" cap="none" strike="noStrike">
                <a:solidFill>
                  <a:schemeClr val="dk1"/>
                </a:solidFill>
                <a:latin typeface="Times New Roman"/>
                <a:ea typeface="Times New Roman"/>
                <a:cs typeface="Times New Roman"/>
                <a:sym typeface="Times New Roman"/>
              </a:rPr>
              <a:t>Problem Statement</a:t>
            </a:r>
            <a:endParaRPr b="0" i="0" sz="2000" u="none" cap="none" strike="noStrike">
              <a:solidFill>
                <a:srgbClr val="000000"/>
              </a:solidFill>
              <a:latin typeface="Arial"/>
              <a:ea typeface="Arial"/>
              <a:cs typeface="Arial"/>
              <a:sym typeface="Arial"/>
            </a:endParaRPr>
          </a:p>
          <a:p>
            <a:pPr indent="-457200" lvl="0" marL="457200" marR="0" rtl="0" algn="l">
              <a:lnSpc>
                <a:spcPct val="100000"/>
              </a:lnSpc>
              <a:spcBef>
                <a:spcPts val="400"/>
              </a:spcBef>
              <a:spcAft>
                <a:spcPts val="0"/>
              </a:spcAft>
              <a:buClr>
                <a:srgbClr val="4A86E8"/>
              </a:buClr>
              <a:buSzPts val="2000"/>
              <a:buFont typeface="Times New Roman"/>
              <a:buAutoNum type="arabicPeriod"/>
            </a:pPr>
            <a:r>
              <a:rPr b="0" i="0" lang="en-US" sz="2000" u="none" cap="none" strike="noStrike">
                <a:solidFill>
                  <a:schemeClr val="dk1"/>
                </a:solidFill>
                <a:latin typeface="Times New Roman"/>
                <a:ea typeface="Times New Roman"/>
                <a:cs typeface="Times New Roman"/>
                <a:sym typeface="Times New Roman"/>
              </a:rPr>
              <a:t>Existing methods summary</a:t>
            </a:r>
            <a:endParaRPr/>
          </a:p>
          <a:p>
            <a:pPr indent="-457200" lvl="0" marL="457200" marR="0" rtl="0" algn="l">
              <a:lnSpc>
                <a:spcPct val="100000"/>
              </a:lnSpc>
              <a:spcBef>
                <a:spcPts val="400"/>
              </a:spcBef>
              <a:spcAft>
                <a:spcPts val="0"/>
              </a:spcAft>
              <a:buClr>
                <a:srgbClr val="4A86E8"/>
              </a:buClr>
              <a:buSzPts val="2000"/>
              <a:buFont typeface="Times New Roman"/>
              <a:buAutoNum type="arabicPeriod"/>
            </a:pPr>
            <a:r>
              <a:rPr b="0" i="0" lang="en-US" sz="2000" u="none" cap="none" strike="noStrike">
                <a:solidFill>
                  <a:schemeClr val="dk1"/>
                </a:solidFill>
                <a:latin typeface="Times New Roman"/>
                <a:ea typeface="Times New Roman"/>
                <a:cs typeface="Times New Roman"/>
                <a:sym typeface="Times New Roman"/>
              </a:rPr>
              <a:t>Findings </a:t>
            </a:r>
            <a:endParaRPr b="0" i="0" sz="2000" u="none" cap="none" strike="noStrike">
              <a:solidFill>
                <a:schemeClr val="dk1"/>
              </a:solidFill>
              <a:latin typeface="Times New Roman"/>
              <a:ea typeface="Times New Roman"/>
              <a:cs typeface="Times New Roman"/>
              <a:sym typeface="Times New Roman"/>
            </a:endParaRPr>
          </a:p>
          <a:p>
            <a:pPr indent="-457200" lvl="0" marL="457200" marR="0" rtl="0" algn="l">
              <a:lnSpc>
                <a:spcPct val="100000"/>
              </a:lnSpc>
              <a:spcBef>
                <a:spcPts val="400"/>
              </a:spcBef>
              <a:spcAft>
                <a:spcPts val="0"/>
              </a:spcAft>
              <a:buClr>
                <a:srgbClr val="4A86E8"/>
              </a:buClr>
              <a:buSzPts val="2000"/>
              <a:buFont typeface="Times New Roman"/>
              <a:buAutoNum type="arabicPeriod"/>
            </a:pPr>
            <a:r>
              <a:rPr b="0" i="0" lang="en-US" sz="2000" u="none" cap="none" strike="noStrike">
                <a:solidFill>
                  <a:schemeClr val="dk1"/>
                </a:solidFill>
                <a:latin typeface="Times New Roman"/>
                <a:ea typeface="Times New Roman"/>
                <a:cs typeface="Times New Roman"/>
                <a:sym typeface="Times New Roman"/>
              </a:rPr>
              <a:t>Software Architecture</a:t>
            </a:r>
            <a:endParaRPr b="0" i="0" sz="2000" u="none" cap="none" strike="noStrike">
              <a:solidFill>
                <a:schemeClr val="dk1"/>
              </a:solidFill>
              <a:latin typeface="Times New Roman"/>
              <a:ea typeface="Times New Roman"/>
              <a:cs typeface="Times New Roman"/>
              <a:sym typeface="Times New Roman"/>
            </a:endParaRPr>
          </a:p>
          <a:p>
            <a:pPr indent="-457200" lvl="0" marL="457200" marR="0" rtl="0" algn="l">
              <a:lnSpc>
                <a:spcPct val="100000"/>
              </a:lnSpc>
              <a:spcBef>
                <a:spcPts val="400"/>
              </a:spcBef>
              <a:spcAft>
                <a:spcPts val="0"/>
              </a:spcAft>
              <a:buClr>
                <a:srgbClr val="4A86E8"/>
              </a:buClr>
              <a:buSzPts val="2000"/>
              <a:buFont typeface="Times New Roman"/>
              <a:buAutoNum type="arabicPeriod"/>
            </a:pPr>
            <a:r>
              <a:rPr lang="en-US" sz="2000">
                <a:solidFill>
                  <a:schemeClr val="dk1"/>
                </a:solidFill>
                <a:latin typeface="Times New Roman"/>
                <a:ea typeface="Times New Roman"/>
                <a:cs typeface="Times New Roman"/>
                <a:sym typeface="Times New Roman"/>
              </a:rPr>
              <a:t>Results</a:t>
            </a:r>
            <a:endParaRPr sz="2000">
              <a:solidFill>
                <a:schemeClr val="dk1"/>
              </a:solidFill>
              <a:latin typeface="Times New Roman"/>
              <a:ea typeface="Times New Roman"/>
              <a:cs typeface="Times New Roman"/>
              <a:sym typeface="Times New Roman"/>
            </a:endParaRPr>
          </a:p>
          <a:p>
            <a:pPr indent="-457200" lvl="0" marL="457200" marR="0" rtl="0" algn="l">
              <a:lnSpc>
                <a:spcPct val="100000"/>
              </a:lnSpc>
              <a:spcBef>
                <a:spcPts val="400"/>
              </a:spcBef>
              <a:spcAft>
                <a:spcPts val="0"/>
              </a:spcAft>
              <a:buClr>
                <a:srgbClr val="4A86E8"/>
              </a:buClr>
              <a:buSzPts val="2000"/>
              <a:buFont typeface="Times New Roman"/>
              <a:buAutoNum type="arabicPeriod"/>
            </a:pPr>
            <a:r>
              <a:rPr b="0" i="0" lang="en-US" sz="2000" u="none" cap="none" strike="noStrike">
                <a:solidFill>
                  <a:schemeClr val="dk1"/>
                </a:solidFill>
                <a:latin typeface="Times New Roman"/>
                <a:ea typeface="Times New Roman"/>
                <a:cs typeface="Times New Roman"/>
                <a:sym typeface="Times New Roman"/>
              </a:rPr>
              <a:t>References</a:t>
            </a:r>
            <a:endParaRPr b="0" i="0" sz="1400" u="none" cap="none" strike="noStrike">
              <a:solidFill>
                <a:srgbClr val="000000"/>
              </a:solidFill>
              <a:latin typeface="Arial"/>
              <a:ea typeface="Arial"/>
              <a:cs typeface="Arial"/>
              <a:sym typeface="Arial"/>
            </a:endParaRPr>
          </a:p>
          <a:p>
            <a:pPr indent="-457200" lvl="0" marL="457200" marR="0" rtl="0" algn="l">
              <a:lnSpc>
                <a:spcPct val="100000"/>
              </a:lnSpc>
              <a:spcBef>
                <a:spcPts val="320"/>
              </a:spcBef>
              <a:spcAft>
                <a:spcPts val="0"/>
              </a:spcAft>
              <a:buClr>
                <a:schemeClr val="dk1"/>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42" name="Google Shape;42;p2"/>
          <p:cNvSpPr txBox="1"/>
          <p:nvPr/>
        </p:nvSpPr>
        <p:spPr>
          <a:xfrm>
            <a:off x="7010400" y="381000"/>
            <a:ext cx="1600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43" name="Google Shape;43;p2"/>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0"/>
          <p:cNvSpPr txBox="1"/>
          <p:nvPr>
            <p:ph idx="4294967295" type="ctrTitle"/>
          </p:nvPr>
        </p:nvSpPr>
        <p:spPr>
          <a:xfrm>
            <a:off x="609600" y="1255125"/>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References</a:t>
            </a:r>
            <a:endParaRPr b="0" i="0" sz="2800" u="none" cap="none" strike="noStrike">
              <a:solidFill>
                <a:schemeClr val="dk2"/>
              </a:solidFill>
              <a:latin typeface="Arial"/>
              <a:ea typeface="Arial"/>
              <a:cs typeface="Arial"/>
              <a:sym typeface="Arial"/>
            </a:endParaRPr>
          </a:p>
        </p:txBody>
      </p:sp>
      <p:sp>
        <p:nvSpPr>
          <p:cNvPr id="246" name="Google Shape;246;p10"/>
          <p:cNvSpPr txBox="1"/>
          <p:nvPr/>
        </p:nvSpPr>
        <p:spPr>
          <a:xfrm>
            <a:off x="609600" y="1795925"/>
            <a:ext cx="8077200" cy="41592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chemeClr val="dk1"/>
              </a:buClr>
              <a:buSzPts val="2000"/>
              <a:buFont typeface="Times New Roman"/>
              <a:buNone/>
            </a:pPr>
            <a:r>
              <a:rPr b="0" i="0" lang="en-US" sz="1800" u="none" cap="none" strike="noStrike">
                <a:solidFill>
                  <a:schemeClr val="dk1"/>
                </a:solidFill>
                <a:latin typeface="Times New Roman"/>
                <a:ea typeface="Times New Roman"/>
                <a:cs typeface="Times New Roman"/>
                <a:sym typeface="Times New Roman"/>
              </a:rPr>
              <a:t>[1] Gediminas Adomavicius, Member, IEEE, and Alexander Tuzhilin, Member, IEEE “Toward the Next Generation of Recommender Systems: A Survey of the State-of-the-Art and Possible Extensions” (2005)</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SzPts val="20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SzPts val="2000"/>
              <a:buFont typeface="Times New Roman"/>
              <a:buNone/>
            </a:pPr>
            <a:r>
              <a:rPr b="0" i="0" lang="en-US" sz="1800" u="none" cap="none" strike="noStrike">
                <a:solidFill>
                  <a:schemeClr val="dk1"/>
                </a:solidFill>
                <a:latin typeface="Times New Roman"/>
                <a:ea typeface="Times New Roman"/>
                <a:cs typeface="Times New Roman"/>
                <a:sym typeface="Times New Roman"/>
              </a:rPr>
              <a:t>[2] </a:t>
            </a:r>
            <a:r>
              <a:rPr b="0" i="0" lang="en-US" sz="1800" u="none" cap="none" strike="noStrike">
                <a:solidFill>
                  <a:schemeClr val="dk1"/>
                </a:solidFill>
                <a:highlight>
                  <a:srgbClr val="FFFFFF"/>
                </a:highlight>
                <a:latin typeface="Times New Roman"/>
                <a:ea typeface="Times New Roman"/>
                <a:cs typeface="Times New Roman"/>
                <a:sym typeface="Times New Roman"/>
              </a:rPr>
              <a:t>Yehuda Koren ,Robert Bell ,Chris Volinsky</a:t>
            </a:r>
            <a:r>
              <a:rPr b="0" i="0" lang="en-US" sz="1800" u="none" cap="none" strike="noStrike">
                <a:solidFill>
                  <a:schemeClr val="dk1"/>
                </a:solidFill>
                <a:latin typeface="Times New Roman"/>
                <a:ea typeface="Times New Roman"/>
                <a:cs typeface="Times New Roman"/>
                <a:sym typeface="Times New Roman"/>
              </a:rPr>
              <a:t>“Matrix Factorization Techniques for Recommender Systems” (2009)</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SzPts val="20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SzPts val="2000"/>
              <a:buFont typeface="Times New Roman"/>
              <a:buNone/>
            </a:pPr>
            <a:r>
              <a:rPr b="0" i="0" lang="en-US" sz="1800" u="none" cap="none" strike="noStrike">
                <a:solidFill>
                  <a:schemeClr val="dk1"/>
                </a:solidFill>
                <a:latin typeface="Times New Roman"/>
                <a:ea typeface="Times New Roman"/>
                <a:cs typeface="Times New Roman"/>
                <a:sym typeface="Times New Roman"/>
              </a:rPr>
              <a:t>[3]Miguel Á.García-Cumbreras,Arturo Montejo-Ráez,Manuel C.Díaz-Galiano “</a:t>
            </a:r>
            <a:r>
              <a:rPr b="0" i="0" lang="en-US" sz="1800" u="none" cap="none" strike="noStrike">
                <a:solidFill>
                  <a:srgbClr val="000000"/>
                </a:solidFill>
                <a:latin typeface="Times New Roman"/>
                <a:ea typeface="Times New Roman"/>
                <a:cs typeface="Times New Roman"/>
                <a:sym typeface="Times New Roman"/>
              </a:rPr>
              <a:t>Pessimists and optimists: Improving collaborative filtering through sentiment analysis</a:t>
            </a:r>
            <a:r>
              <a:rPr b="0" i="0" lang="en-US" sz="1800" u="none" cap="none" strike="noStrike">
                <a:solidFill>
                  <a:schemeClr val="dk1"/>
                </a:solidFill>
                <a:latin typeface="Times New Roman"/>
                <a:ea typeface="Times New Roman"/>
                <a:cs typeface="Times New Roman"/>
                <a:sym typeface="Times New Roman"/>
              </a:rPr>
              <a:t>”(2013)</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SzPts val="2000"/>
              <a:buFont typeface="Times New Roman"/>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SzPts val="2000"/>
              <a:buFont typeface="Times New Roman"/>
              <a:buNone/>
            </a:pPr>
            <a:r>
              <a:rPr b="0" i="0" lang="en-US" sz="1800" u="none" cap="none" strike="noStrike">
                <a:solidFill>
                  <a:schemeClr val="dk1"/>
                </a:solidFill>
                <a:latin typeface="Times New Roman"/>
                <a:ea typeface="Times New Roman"/>
                <a:cs typeface="Times New Roman"/>
                <a:sym typeface="Times New Roman"/>
              </a:rPr>
              <a:t>[4]</a:t>
            </a:r>
            <a:r>
              <a:rPr b="0" i="0" lang="en-US" sz="1800" u="none" cap="none" strike="noStrike">
                <a:solidFill>
                  <a:srgbClr val="000000"/>
                </a:solidFill>
                <a:latin typeface="Times New Roman"/>
                <a:ea typeface="Times New Roman"/>
                <a:cs typeface="Times New Roman"/>
                <a:sym typeface="Times New Roman"/>
              </a:rPr>
              <a:t>JianWei JianhuaHe KaiChen YiZhou  ZuoyinTang “Collaborative filtering and deep learning based recommendation system for cold start items”(2016)</a:t>
            </a:r>
            <a:endParaRPr b="0"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SzPts val="2000"/>
              <a:buFont typeface="Times New Roman"/>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SzPts val="2000"/>
              <a:buFont typeface="Times New Roman"/>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400"/>
              </a:spcBef>
              <a:spcAft>
                <a:spcPts val="0"/>
              </a:spcAft>
              <a:buClr>
                <a:schemeClr val="dk1"/>
              </a:buClr>
              <a:buSzPts val="2000"/>
              <a:buFont typeface="Times New Roman"/>
              <a:buNone/>
            </a:pPr>
            <a:r>
              <a:t/>
            </a:r>
            <a:endParaRPr b="0" i="0" sz="1400" u="none" cap="none" strike="noStrike">
              <a:solidFill>
                <a:srgbClr val="000000"/>
              </a:solidFill>
              <a:latin typeface="Arial"/>
              <a:ea typeface="Arial"/>
              <a:cs typeface="Arial"/>
              <a:sym typeface="Arial"/>
            </a:endParaRPr>
          </a:p>
        </p:txBody>
      </p:sp>
      <p:sp>
        <p:nvSpPr>
          <p:cNvPr id="247" name="Google Shape;247;p10"/>
          <p:cNvSpPr txBox="1"/>
          <p:nvPr/>
        </p:nvSpPr>
        <p:spPr>
          <a:xfrm>
            <a:off x="7010400" y="381000"/>
            <a:ext cx="1600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248" name="Google Shape;248;p10"/>
          <p:cNvSpPr txBox="1"/>
          <p:nvPr/>
        </p:nvSpPr>
        <p:spPr>
          <a:xfrm>
            <a:off x="5791200" y="6457950"/>
            <a:ext cx="2895600" cy="476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p:txBody>
      </p:sp>
      <p:sp>
        <p:nvSpPr>
          <p:cNvPr id="249" name="Google Shape;249;p10"/>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 name="Shape 47"/>
        <p:cNvGrpSpPr/>
        <p:nvPr/>
      </p:nvGrpSpPr>
      <p:grpSpPr>
        <a:xfrm>
          <a:off x="0" y="0"/>
          <a:ext cx="0" cy="0"/>
          <a:chOff x="0" y="0"/>
          <a:chExt cx="0" cy="0"/>
        </a:xfrm>
      </p:grpSpPr>
      <p:sp>
        <p:nvSpPr>
          <p:cNvPr id="48" name="Google Shape;48;p3"/>
          <p:cNvSpPr txBox="1"/>
          <p:nvPr/>
        </p:nvSpPr>
        <p:spPr>
          <a:xfrm>
            <a:off x="381000" y="6457950"/>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49" name="Google Shape;49;p3"/>
          <p:cNvSpPr txBox="1"/>
          <p:nvPr>
            <p:ph idx="4294967295" type="ctrTitle"/>
          </p:nvPr>
        </p:nvSpPr>
        <p:spPr>
          <a:xfrm>
            <a:off x="587200" y="123715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Introduction </a:t>
            </a:r>
            <a:endParaRPr b="0" i="0" sz="2800" u="none" cap="none" strike="noStrike">
              <a:solidFill>
                <a:schemeClr val="dk2"/>
              </a:solidFill>
              <a:latin typeface="Arial"/>
              <a:ea typeface="Arial"/>
              <a:cs typeface="Arial"/>
              <a:sym typeface="Arial"/>
            </a:endParaRPr>
          </a:p>
        </p:txBody>
      </p:sp>
      <p:sp>
        <p:nvSpPr>
          <p:cNvPr id="50" name="Google Shape;50;p3"/>
          <p:cNvSpPr txBox="1"/>
          <p:nvPr/>
        </p:nvSpPr>
        <p:spPr>
          <a:xfrm>
            <a:off x="914400" y="1810875"/>
            <a:ext cx="7772400" cy="3429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Recommender systems is a subclass of information filtering system that seeks to predict the "rating" or "preference" a user would give to an item. They are primarily used in commercial applications.</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Recommender systems are one of the most common and easily understandable applications of big data.</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Generate meaningful recommendations to a collection of users for items or products that might interest them</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Convince users to try or buy an item</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Increase the users satisfactions</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Mathematical Representation of Recommender Systems</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C = Users</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S = Recommendable items</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U = Utility Function</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For each user c (c ∈ C), choose the items s(s ∈ S) that maximize u.</a:t>
            </a:r>
            <a:endParaRPr b="0" i="0" sz="1800" u="none" cap="none" strike="noStrike">
              <a:solidFill>
                <a:schemeClr val="dk1"/>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dk1"/>
              </a:buClr>
              <a:buSzPts val="1800"/>
              <a:buFont typeface="Times New Roman"/>
              <a:buChar char="●"/>
            </a:pPr>
            <a:r>
              <a:rPr b="0" i="0" lang="en-US" sz="1800" u="none" cap="none" strike="noStrike">
                <a:solidFill>
                  <a:schemeClr val="dk1"/>
                </a:solidFill>
                <a:latin typeface="Times New Roman"/>
                <a:ea typeface="Times New Roman"/>
                <a:cs typeface="Times New Roman"/>
                <a:sym typeface="Times New Roman"/>
              </a:rPr>
              <a:t>s’</a:t>
            </a:r>
            <a:r>
              <a:rPr b="0" baseline="-25000" i="0" lang="en-US" sz="1800" u="none" cap="none" strike="noStrike">
                <a:solidFill>
                  <a:schemeClr val="dk1"/>
                </a:solidFill>
                <a:latin typeface="Times New Roman"/>
                <a:ea typeface="Times New Roman"/>
                <a:cs typeface="Times New Roman"/>
                <a:sym typeface="Times New Roman"/>
              </a:rPr>
              <a:t>c</a:t>
            </a:r>
            <a:r>
              <a:rPr b="0" i="0" lang="en-US" sz="1800" u="none" cap="none" strike="noStrike">
                <a:solidFill>
                  <a:schemeClr val="dk1"/>
                </a:solidFill>
                <a:latin typeface="Times New Roman"/>
                <a:ea typeface="Times New Roman"/>
                <a:cs typeface="Times New Roman"/>
                <a:sym typeface="Times New Roman"/>
              </a:rPr>
              <a:t> = argmax</a:t>
            </a:r>
            <a:r>
              <a:rPr b="0" baseline="-25000" i="0" lang="en-US" sz="1800" u="none" cap="none" strike="noStrike">
                <a:solidFill>
                  <a:schemeClr val="dk1"/>
                </a:solidFill>
                <a:latin typeface="Times New Roman"/>
                <a:ea typeface="Times New Roman"/>
                <a:cs typeface="Times New Roman"/>
                <a:sym typeface="Times New Roman"/>
              </a:rPr>
              <a:t>u</a:t>
            </a:r>
            <a:r>
              <a:rPr b="0" i="0" lang="en-US" sz="1800" u="none" cap="none" strike="noStrike">
                <a:solidFill>
                  <a:schemeClr val="dk1"/>
                </a:solidFill>
                <a:latin typeface="Times New Roman"/>
                <a:ea typeface="Times New Roman"/>
                <a:cs typeface="Times New Roman"/>
                <a:sym typeface="Times New Roman"/>
              </a:rPr>
              <a:t>u(c,s) ∀c ∈ C</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200"/>
              <a:buFont typeface="Arial"/>
              <a:buNone/>
            </a:pPr>
            <a:r>
              <a:t/>
            </a:r>
            <a:endParaRPr b="0" i="0" sz="2200" u="none" cap="none" strike="noStrike">
              <a:solidFill>
                <a:schemeClr val="dk1"/>
              </a:solidFill>
              <a:latin typeface="Times New Roman"/>
              <a:ea typeface="Times New Roman"/>
              <a:cs typeface="Times New Roman"/>
              <a:sym typeface="Times New Roman"/>
            </a:endParaRPr>
          </a:p>
        </p:txBody>
      </p:sp>
      <p:sp>
        <p:nvSpPr>
          <p:cNvPr id="51" name="Google Shape;51;p3"/>
          <p:cNvSpPr txBox="1"/>
          <p:nvPr/>
        </p:nvSpPr>
        <p:spPr>
          <a:xfrm>
            <a:off x="7010400" y="381000"/>
            <a:ext cx="1600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2" name="Google Shape;52;p3"/>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Google Shape;57;p4"/>
          <p:cNvSpPr txBox="1"/>
          <p:nvPr/>
        </p:nvSpPr>
        <p:spPr>
          <a:xfrm>
            <a:off x="381000" y="6457950"/>
            <a:ext cx="2133600" cy="4762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58" name="Google Shape;58;p4"/>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Problem Statement</a:t>
            </a:r>
            <a:endParaRPr b="0" i="0" sz="2800" u="none" cap="none" strike="noStrike">
              <a:solidFill>
                <a:schemeClr val="dk2"/>
              </a:solidFill>
              <a:latin typeface="Arial"/>
              <a:ea typeface="Arial"/>
              <a:cs typeface="Arial"/>
              <a:sym typeface="Arial"/>
            </a:endParaRPr>
          </a:p>
        </p:txBody>
      </p:sp>
      <p:sp>
        <p:nvSpPr>
          <p:cNvPr id="59" name="Google Shape;59;p4"/>
          <p:cNvSpPr txBox="1"/>
          <p:nvPr/>
        </p:nvSpPr>
        <p:spPr>
          <a:xfrm>
            <a:off x="990600" y="2057400"/>
            <a:ext cx="7026729" cy="3429000"/>
          </a:xfrm>
          <a:prstGeom prst="rect">
            <a:avLst/>
          </a:prstGeom>
          <a:solidFill>
            <a:schemeClr val="lt1"/>
          </a:solidFill>
          <a:ln>
            <a:noFill/>
          </a:ln>
        </p:spPr>
        <p:txBody>
          <a:bodyPr anchorCtr="0" anchor="t" bIns="45700" lIns="91425" spcFirstLastPara="1" rIns="91425" wrap="square" tIns="45700">
            <a:noAutofit/>
          </a:bodyPr>
          <a:lstStyle/>
          <a:p>
            <a:pPr indent="-330200" lvl="0" marL="457200" marR="0" rtl="0" algn="just">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	To improve the performance of recommendation systems by transforming collaborative filtering into</a:t>
            </a:r>
            <a:r>
              <a:rPr lang="en-US" sz="2400">
                <a:latin typeface="Times New Roman"/>
                <a:ea typeface="Times New Roman"/>
                <a:cs typeface="Times New Roman"/>
                <a:sym typeface="Times New Roman"/>
              </a:rPr>
              <a:t> </a:t>
            </a:r>
            <a:r>
              <a:rPr b="0" i="0" lang="en-US" sz="2400" u="none" cap="none" strike="noStrike">
                <a:solidFill>
                  <a:srgbClr val="000000"/>
                </a:solidFill>
                <a:latin typeface="Times New Roman"/>
                <a:ea typeface="Times New Roman"/>
                <a:cs typeface="Times New Roman"/>
                <a:sym typeface="Times New Roman"/>
              </a:rPr>
              <a:t>techniques of supervised learning</a:t>
            </a:r>
            <a:r>
              <a:rPr lang="en-US" sz="2400">
                <a:latin typeface="Times New Roman"/>
                <a:ea typeface="Times New Roman"/>
                <a:cs typeface="Times New Roman"/>
                <a:sym typeface="Times New Roman"/>
              </a:rPr>
              <a:t>, include more features namely timestamp, user demographics(gender, occupation, zip code), compare different models and impact of feature inclusion.</a:t>
            </a:r>
            <a:endParaRPr b="0" i="0" sz="2400" u="none" cap="none" strike="noStrike">
              <a:solidFill>
                <a:schemeClr val="dk1"/>
              </a:solidFill>
              <a:latin typeface="Times New Roman"/>
              <a:ea typeface="Times New Roman"/>
              <a:cs typeface="Times New Roman"/>
              <a:sym typeface="Times New Roman"/>
            </a:endParaRPr>
          </a:p>
        </p:txBody>
      </p:sp>
      <p:sp>
        <p:nvSpPr>
          <p:cNvPr id="60" name="Google Shape;60;p4"/>
          <p:cNvSpPr txBox="1"/>
          <p:nvPr/>
        </p:nvSpPr>
        <p:spPr>
          <a:xfrm>
            <a:off x="7010400" y="381000"/>
            <a:ext cx="1600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1" name="Google Shape;61;p4"/>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5"/>
          <p:cNvSpPr txBox="1"/>
          <p:nvPr>
            <p:ph idx="12" type="sldNum"/>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
        <p:nvSpPr>
          <p:cNvPr id="68" name="Google Shape;68;p5"/>
          <p:cNvSpPr txBox="1"/>
          <p:nvPr/>
        </p:nvSpPr>
        <p:spPr>
          <a:xfrm>
            <a:off x="127550" y="638190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69" name="Google Shape;69;p5"/>
          <p:cNvSpPr txBox="1"/>
          <p:nvPr/>
        </p:nvSpPr>
        <p:spPr>
          <a:xfrm>
            <a:off x="6248400" y="638190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70" name="Google Shape;70;p5"/>
          <p:cNvSpPr txBox="1"/>
          <p:nvPr>
            <p:ph idx="4294967295" type="ctrTitle"/>
          </p:nvPr>
        </p:nvSpPr>
        <p:spPr>
          <a:xfrm>
            <a:off x="624500" y="11419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Existing Methods Summary</a:t>
            </a:r>
            <a:endParaRPr b="0" i="0" sz="2800" u="none" cap="none" strike="noStrike">
              <a:solidFill>
                <a:schemeClr val="dk2"/>
              </a:solidFill>
              <a:latin typeface="Arial"/>
              <a:ea typeface="Arial"/>
              <a:cs typeface="Arial"/>
              <a:sym typeface="Arial"/>
            </a:endParaRPr>
          </a:p>
        </p:txBody>
      </p:sp>
      <p:pic>
        <p:nvPicPr>
          <p:cNvPr id="71" name="Google Shape;71;p5"/>
          <p:cNvPicPr preferRelativeResize="0"/>
          <p:nvPr/>
        </p:nvPicPr>
        <p:blipFill rotWithShape="1">
          <a:blip r:embed="rId3">
            <a:alphaModFix/>
          </a:blip>
          <a:srcRect b="10690" l="19127" r="15973" t="21483"/>
          <a:stretch/>
        </p:blipFill>
        <p:spPr>
          <a:xfrm>
            <a:off x="956335" y="1827700"/>
            <a:ext cx="7108729" cy="417900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6"/>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Findings</a:t>
            </a:r>
            <a:endParaRPr b="0" i="0" sz="2800" u="none" cap="none" strike="noStrike">
              <a:solidFill>
                <a:schemeClr val="dk2"/>
              </a:solidFill>
              <a:latin typeface="Arial"/>
              <a:ea typeface="Arial"/>
              <a:cs typeface="Arial"/>
              <a:sym typeface="Arial"/>
            </a:endParaRPr>
          </a:p>
        </p:txBody>
      </p:sp>
      <p:sp>
        <p:nvSpPr>
          <p:cNvPr id="77" name="Google Shape;77;p6"/>
          <p:cNvSpPr txBox="1"/>
          <p:nvPr/>
        </p:nvSpPr>
        <p:spPr>
          <a:xfrm>
            <a:off x="609600" y="2057400"/>
            <a:ext cx="8153400" cy="3897900"/>
          </a:xfrm>
          <a:prstGeom prst="rect">
            <a:avLst/>
          </a:prstGeom>
          <a:solidFill>
            <a:schemeClr val="lt1"/>
          </a:solidFill>
          <a:ln>
            <a:noFill/>
          </a:ln>
        </p:spPr>
        <p:txBody>
          <a:bodyPr anchorCtr="0" anchor="t" bIns="45700" lIns="91425" spcFirstLastPara="1" rIns="91425" wrap="square" tIns="45700">
            <a:noAutofit/>
          </a:bodyPr>
          <a:lstStyle/>
          <a:p>
            <a:pPr indent="-330200" lvl="0" marL="457200" marR="0" rtl="0" algn="l">
              <a:lnSpc>
                <a:spcPct val="115000"/>
              </a:lnSpc>
              <a:spcBef>
                <a:spcPts val="0"/>
              </a:spcBef>
              <a:spcAft>
                <a:spcPts val="0"/>
              </a:spcAft>
              <a:buClr>
                <a:srgbClr val="000000"/>
              </a:buClr>
              <a:buSzPts val="1600"/>
              <a:buFont typeface="Arial"/>
              <a:buChar char="●"/>
            </a:pPr>
            <a:r>
              <a:rPr b="0" i="0" lang="en-US" sz="1600" u="none" cap="none" strike="noStrike">
                <a:solidFill>
                  <a:schemeClr val="dk1"/>
                </a:solidFill>
                <a:latin typeface="Arial"/>
                <a:ea typeface="Arial"/>
                <a:cs typeface="Arial"/>
                <a:sym typeface="Arial"/>
              </a:rPr>
              <a:t>In the current paper , they have a proposed </a:t>
            </a:r>
            <a:r>
              <a:rPr b="0" i="0" lang="en-US" sz="1600" u="none" cap="none" strike="noStrike">
                <a:solidFill>
                  <a:srgbClr val="232323"/>
                </a:solidFill>
                <a:latin typeface="Arial"/>
                <a:ea typeface="Arial"/>
                <a:cs typeface="Arial"/>
                <a:sym typeface="Arial"/>
              </a:rPr>
              <a:t>a methodology to transform the CF scheme into a SL scheme through the construction of an input feature space based on the latent variables extracted from the rating matrix. </a:t>
            </a:r>
            <a:endParaRPr b="0" i="0" sz="1600" u="none" cap="none" strike="noStrike">
              <a:solidFill>
                <a:srgbClr val="232323"/>
              </a:solidFill>
              <a:latin typeface="Arial"/>
              <a:ea typeface="Arial"/>
              <a:cs typeface="Arial"/>
              <a:sym typeface="Arial"/>
            </a:endParaRPr>
          </a:p>
          <a:p>
            <a:pPr indent="-330200" lvl="0" marL="457200" marR="0" rtl="0" algn="l">
              <a:lnSpc>
                <a:spcPct val="115000"/>
              </a:lnSpc>
              <a:spcBef>
                <a:spcPts val="0"/>
              </a:spcBef>
              <a:spcAft>
                <a:spcPts val="0"/>
              </a:spcAft>
              <a:buClr>
                <a:srgbClr val="232323"/>
              </a:buClr>
              <a:buSzPts val="1600"/>
              <a:buFont typeface="Arial"/>
              <a:buChar char="●"/>
            </a:pPr>
            <a:r>
              <a:rPr b="0" i="0" lang="en-US" sz="1600" u="none" cap="none" strike="noStrike">
                <a:solidFill>
                  <a:srgbClr val="232323"/>
                </a:solidFill>
                <a:latin typeface="Arial"/>
                <a:ea typeface="Arial"/>
                <a:cs typeface="Arial"/>
                <a:sym typeface="Arial"/>
              </a:rPr>
              <a:t>Their results were compared with Artificial Neural Networks , Naive Bayes classifiers and Random Forest.</a:t>
            </a:r>
            <a:endParaRPr b="0" i="0" sz="1600" u="none" cap="none" strike="noStrike">
              <a:solidFill>
                <a:srgbClr val="232323"/>
              </a:solidFill>
              <a:latin typeface="Arial"/>
              <a:ea typeface="Arial"/>
              <a:cs typeface="Arial"/>
              <a:sym typeface="Arial"/>
            </a:endParaRPr>
          </a:p>
          <a:p>
            <a:pPr indent="-317500" lvl="0" marL="457200" marR="0" rtl="0" algn="l">
              <a:lnSpc>
                <a:spcPct val="115000"/>
              </a:lnSpc>
              <a:spcBef>
                <a:spcPts val="0"/>
              </a:spcBef>
              <a:spcAft>
                <a:spcPts val="0"/>
              </a:spcAft>
              <a:buClr>
                <a:srgbClr val="232323"/>
              </a:buClr>
              <a:buSzPts val="1400"/>
              <a:buFont typeface="Arial"/>
              <a:buChar char="●"/>
            </a:pPr>
            <a:r>
              <a:rPr b="0" i="0" lang="en-US" sz="1600" u="none" cap="none" strike="noStrike">
                <a:solidFill>
                  <a:srgbClr val="232323"/>
                </a:solidFill>
                <a:latin typeface="Arial"/>
                <a:ea typeface="Arial"/>
                <a:cs typeface="Arial"/>
                <a:sym typeface="Arial"/>
              </a:rPr>
              <a:t>Not only that , their method also reduces the rating prediction error for classes with few observation</a:t>
            </a:r>
            <a:r>
              <a:rPr b="0" i="0" lang="en-US" sz="1000" u="none" cap="none" strike="noStrike">
                <a:solidFill>
                  <a:srgbClr val="232323"/>
                </a:solidFill>
                <a:latin typeface="Georgia"/>
                <a:ea typeface="Georgia"/>
                <a:cs typeface="Georgia"/>
                <a:sym typeface="Georgia"/>
              </a:rPr>
              <a:t>.</a:t>
            </a:r>
            <a:endParaRPr b="0" i="0" sz="1600" u="none" cap="none" strike="noStrike">
              <a:solidFill>
                <a:srgbClr val="232323"/>
              </a:solidFill>
              <a:latin typeface="Arial"/>
              <a:ea typeface="Arial"/>
              <a:cs typeface="Arial"/>
              <a:sym typeface="Arial"/>
            </a:endParaRPr>
          </a:p>
          <a:p>
            <a:pPr indent="-330200" lvl="0" marL="457200" marR="0" rtl="0" algn="l">
              <a:lnSpc>
                <a:spcPct val="115000"/>
              </a:lnSpc>
              <a:spcBef>
                <a:spcPts val="0"/>
              </a:spcBef>
              <a:spcAft>
                <a:spcPts val="0"/>
              </a:spcAft>
              <a:buClr>
                <a:srgbClr val="232323"/>
              </a:buClr>
              <a:buSzPts val="1600"/>
              <a:buFont typeface="Arial"/>
              <a:buChar char="●"/>
            </a:pPr>
            <a:r>
              <a:rPr b="0" i="0" lang="en-US" sz="1600" u="none" cap="none" strike="noStrike">
                <a:solidFill>
                  <a:srgbClr val="232323"/>
                </a:solidFill>
                <a:latin typeface="Arial"/>
                <a:ea typeface="Arial"/>
                <a:cs typeface="Arial"/>
                <a:sym typeface="Arial"/>
              </a:rPr>
              <a:t>Their experiments were conducted all off-line and they haven’t used it on online recommender system scenarios.</a:t>
            </a:r>
            <a:endParaRPr b="0" i="0" sz="1600" u="none" cap="none" strike="noStrike">
              <a:solidFill>
                <a:srgbClr val="232323"/>
              </a:solidFill>
              <a:latin typeface="Arial"/>
              <a:ea typeface="Arial"/>
              <a:cs typeface="Arial"/>
              <a:sym typeface="Arial"/>
            </a:endParaRPr>
          </a:p>
          <a:p>
            <a:pPr indent="-330200" lvl="0" marL="457200" marR="0" rtl="0" algn="l">
              <a:lnSpc>
                <a:spcPct val="115000"/>
              </a:lnSpc>
              <a:spcBef>
                <a:spcPts val="0"/>
              </a:spcBef>
              <a:spcAft>
                <a:spcPts val="0"/>
              </a:spcAft>
              <a:buClr>
                <a:srgbClr val="232323"/>
              </a:buClr>
              <a:buSzPts val="1600"/>
              <a:buFont typeface="Arial"/>
              <a:buChar char="●"/>
            </a:pPr>
            <a:r>
              <a:rPr b="0" i="0" lang="en-US" sz="1600" u="none" cap="none" strike="noStrike">
                <a:solidFill>
                  <a:srgbClr val="232323"/>
                </a:solidFill>
                <a:latin typeface="Arial"/>
                <a:ea typeface="Arial"/>
                <a:cs typeface="Arial"/>
                <a:sym typeface="Arial"/>
              </a:rPr>
              <a:t>The proposed method also didn’t consider the features associated with users such as demographic data and user opinions and sentiments.</a:t>
            </a:r>
            <a:endParaRPr b="0" i="0" sz="1600" u="none" cap="none" strike="noStrike">
              <a:solidFill>
                <a:srgbClr val="23232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232323"/>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78" name="Google Shape;78;p6"/>
          <p:cNvSpPr txBox="1"/>
          <p:nvPr/>
        </p:nvSpPr>
        <p:spPr>
          <a:xfrm>
            <a:off x="7010400" y="381000"/>
            <a:ext cx="1600200" cy="47625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79" name="Google Shape;79;p6"/>
          <p:cNvSpPr txBox="1"/>
          <p:nvPr/>
        </p:nvSpPr>
        <p:spPr>
          <a:xfrm>
            <a:off x="5791200" y="6457950"/>
            <a:ext cx="2895600" cy="47625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80" name="Google Shape;80;p6"/>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g64a828fa93_0_0"/>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Findings</a:t>
            </a:r>
            <a:endParaRPr b="0" i="0" sz="2800" u="none" cap="none" strike="noStrike">
              <a:solidFill>
                <a:schemeClr val="dk2"/>
              </a:solidFill>
              <a:latin typeface="Arial"/>
              <a:ea typeface="Arial"/>
              <a:cs typeface="Arial"/>
              <a:sym typeface="Arial"/>
            </a:endParaRPr>
          </a:p>
        </p:txBody>
      </p:sp>
      <p:sp>
        <p:nvSpPr>
          <p:cNvPr id="86" name="Google Shape;86;g64a828fa93_0_0"/>
          <p:cNvSpPr txBox="1"/>
          <p:nvPr/>
        </p:nvSpPr>
        <p:spPr>
          <a:xfrm>
            <a:off x="823900" y="2139074"/>
            <a:ext cx="7558200" cy="3741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87" name="Google Shape;87;g64a828fa93_0_0"/>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88" name="Google Shape;88;g64a828fa93_0_0"/>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89" name="Google Shape;89;g64a828fa93_0_0"/>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pic>
        <p:nvPicPr>
          <p:cNvPr id="90" name="Google Shape;90;g64a828fa93_0_0"/>
          <p:cNvPicPr preferRelativeResize="0"/>
          <p:nvPr/>
        </p:nvPicPr>
        <p:blipFill>
          <a:blip r:embed="rId3">
            <a:alphaModFix/>
          </a:blip>
          <a:stretch>
            <a:fillRect/>
          </a:stretch>
        </p:blipFill>
        <p:spPr>
          <a:xfrm>
            <a:off x="1057575" y="1583525"/>
            <a:ext cx="2351238" cy="2841700"/>
          </a:xfrm>
          <a:prstGeom prst="rect">
            <a:avLst/>
          </a:prstGeom>
          <a:noFill/>
          <a:ln>
            <a:noFill/>
          </a:ln>
        </p:spPr>
      </p:pic>
      <p:pic>
        <p:nvPicPr>
          <p:cNvPr id="91" name="Google Shape;91;g64a828fa93_0_0"/>
          <p:cNvPicPr preferRelativeResize="0"/>
          <p:nvPr/>
        </p:nvPicPr>
        <p:blipFill rotWithShape="1">
          <a:blip r:embed="rId4">
            <a:alphaModFix/>
          </a:blip>
          <a:srcRect b="37078" l="26605" r="52301" t="51359"/>
          <a:stretch/>
        </p:blipFill>
        <p:spPr>
          <a:xfrm>
            <a:off x="3638600" y="3504900"/>
            <a:ext cx="1928798" cy="594726"/>
          </a:xfrm>
          <a:prstGeom prst="rect">
            <a:avLst/>
          </a:prstGeom>
          <a:noFill/>
          <a:ln>
            <a:noFill/>
          </a:ln>
        </p:spPr>
      </p:pic>
      <p:sp>
        <p:nvSpPr>
          <p:cNvPr id="92" name="Google Shape;92;g64a828fa93_0_0"/>
          <p:cNvSpPr txBox="1"/>
          <p:nvPr/>
        </p:nvSpPr>
        <p:spPr>
          <a:xfrm>
            <a:off x="3900825" y="3093913"/>
            <a:ext cx="1741800" cy="40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Cosine Similarity</a:t>
            </a:r>
            <a:endParaRPr sz="1100"/>
          </a:p>
        </p:txBody>
      </p:sp>
      <p:sp>
        <p:nvSpPr>
          <p:cNvPr id="93" name="Google Shape;93;g64a828fa93_0_0"/>
          <p:cNvSpPr txBox="1"/>
          <p:nvPr/>
        </p:nvSpPr>
        <p:spPr>
          <a:xfrm>
            <a:off x="3773588" y="4034213"/>
            <a:ext cx="1741800" cy="40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Euclidean distance</a:t>
            </a:r>
            <a:endParaRPr sz="1100"/>
          </a:p>
        </p:txBody>
      </p:sp>
      <p:pic>
        <p:nvPicPr>
          <p:cNvPr id="94" name="Google Shape;94;g64a828fa93_0_0"/>
          <p:cNvPicPr preferRelativeResize="0"/>
          <p:nvPr/>
        </p:nvPicPr>
        <p:blipFill rotWithShape="1">
          <a:blip r:embed="rId5">
            <a:alphaModFix/>
          </a:blip>
          <a:srcRect b="44325" l="20100" r="46353" t="46418"/>
          <a:stretch/>
        </p:blipFill>
        <p:spPr>
          <a:xfrm>
            <a:off x="3773600" y="4403638"/>
            <a:ext cx="3067349" cy="476099"/>
          </a:xfrm>
          <a:prstGeom prst="rect">
            <a:avLst/>
          </a:prstGeom>
          <a:noFill/>
          <a:ln>
            <a:noFill/>
          </a:ln>
        </p:spPr>
      </p:pic>
      <p:sp>
        <p:nvSpPr>
          <p:cNvPr id="95" name="Google Shape;95;g64a828fa93_0_0"/>
          <p:cNvSpPr txBox="1"/>
          <p:nvPr/>
        </p:nvSpPr>
        <p:spPr>
          <a:xfrm>
            <a:off x="3701088" y="4816225"/>
            <a:ext cx="1741800" cy="40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Pearson’s correlation</a:t>
            </a:r>
            <a:endParaRPr sz="1100"/>
          </a:p>
        </p:txBody>
      </p:sp>
      <p:pic>
        <p:nvPicPr>
          <p:cNvPr id="96" name="Google Shape;96;g64a828fa93_0_0"/>
          <p:cNvPicPr preferRelativeResize="0"/>
          <p:nvPr/>
        </p:nvPicPr>
        <p:blipFill rotWithShape="1">
          <a:blip r:embed="rId6">
            <a:alphaModFix/>
          </a:blip>
          <a:srcRect b="24994" l="21714" r="48989" t="63442"/>
          <a:stretch/>
        </p:blipFill>
        <p:spPr>
          <a:xfrm>
            <a:off x="3773600" y="5183750"/>
            <a:ext cx="2678899" cy="594726"/>
          </a:xfrm>
          <a:prstGeom prst="rect">
            <a:avLst/>
          </a:prstGeom>
          <a:noFill/>
          <a:ln>
            <a:noFill/>
          </a:ln>
        </p:spPr>
      </p:pic>
      <p:pic>
        <p:nvPicPr>
          <p:cNvPr id="97" name="Google Shape;97;g64a828fa93_0_0"/>
          <p:cNvPicPr preferRelativeResize="0"/>
          <p:nvPr/>
        </p:nvPicPr>
        <p:blipFill>
          <a:blip r:embed="rId7">
            <a:alphaModFix/>
          </a:blip>
          <a:stretch>
            <a:fillRect/>
          </a:stretch>
        </p:blipFill>
        <p:spPr>
          <a:xfrm>
            <a:off x="5491750" y="1792980"/>
            <a:ext cx="2736949" cy="1498800"/>
          </a:xfrm>
          <a:prstGeom prst="rect">
            <a:avLst/>
          </a:prstGeom>
          <a:noFill/>
          <a:ln>
            <a:noFill/>
          </a:ln>
        </p:spPr>
      </p:pic>
      <p:sp>
        <p:nvSpPr>
          <p:cNvPr id="98" name="Google Shape;98;g64a828fa93_0_0"/>
          <p:cNvSpPr txBox="1"/>
          <p:nvPr/>
        </p:nvSpPr>
        <p:spPr>
          <a:xfrm>
            <a:off x="5520731" y="1371600"/>
            <a:ext cx="2679000" cy="40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User-User Collaborative filtering</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g64a828fa93_0_17"/>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Findings</a:t>
            </a:r>
            <a:endParaRPr b="0" i="0" sz="2800" u="none" cap="none" strike="noStrike">
              <a:solidFill>
                <a:schemeClr val="dk2"/>
              </a:solidFill>
              <a:latin typeface="Arial"/>
              <a:ea typeface="Arial"/>
              <a:cs typeface="Arial"/>
              <a:sym typeface="Arial"/>
            </a:endParaRPr>
          </a:p>
        </p:txBody>
      </p:sp>
      <p:sp>
        <p:nvSpPr>
          <p:cNvPr id="104" name="Google Shape;104;g64a828fa93_0_17"/>
          <p:cNvSpPr txBox="1"/>
          <p:nvPr/>
        </p:nvSpPr>
        <p:spPr>
          <a:xfrm>
            <a:off x="792900" y="1964949"/>
            <a:ext cx="7558200" cy="3741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05" name="Google Shape;105;g64a828fa93_0_17"/>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06" name="Google Shape;106;g64a828fa93_0_17"/>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07" name="Google Shape;107;g64a828fa93_0_17"/>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pic>
        <p:nvPicPr>
          <p:cNvPr id="108" name="Google Shape;108;g64a828fa93_0_17"/>
          <p:cNvPicPr preferRelativeResize="0"/>
          <p:nvPr/>
        </p:nvPicPr>
        <p:blipFill>
          <a:blip r:embed="rId3">
            <a:alphaModFix/>
          </a:blip>
          <a:stretch>
            <a:fillRect/>
          </a:stretch>
        </p:blipFill>
        <p:spPr>
          <a:xfrm>
            <a:off x="897425" y="2435925"/>
            <a:ext cx="3292800" cy="1803189"/>
          </a:xfrm>
          <a:prstGeom prst="rect">
            <a:avLst/>
          </a:prstGeom>
          <a:noFill/>
          <a:ln>
            <a:noFill/>
          </a:ln>
        </p:spPr>
      </p:pic>
      <p:sp>
        <p:nvSpPr>
          <p:cNvPr id="109" name="Google Shape;109;g64a828fa93_0_17"/>
          <p:cNvSpPr txBox="1"/>
          <p:nvPr/>
        </p:nvSpPr>
        <p:spPr>
          <a:xfrm>
            <a:off x="1033624" y="2057400"/>
            <a:ext cx="3292800" cy="407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t>USER-USER COLLABORATIVE FILTERING</a:t>
            </a:r>
            <a:endParaRPr sz="1100"/>
          </a:p>
        </p:txBody>
      </p:sp>
      <p:pic>
        <p:nvPicPr>
          <p:cNvPr id="110" name="Google Shape;110;g64a828fa93_0_17"/>
          <p:cNvPicPr preferRelativeResize="0"/>
          <p:nvPr/>
        </p:nvPicPr>
        <p:blipFill rotWithShape="1">
          <a:blip r:embed="rId4">
            <a:alphaModFix/>
          </a:blip>
          <a:srcRect b="42396" l="28565" r="55467" t="44270"/>
          <a:stretch/>
        </p:blipFill>
        <p:spPr>
          <a:xfrm>
            <a:off x="4572000" y="1964938"/>
            <a:ext cx="1960075" cy="920684"/>
          </a:xfrm>
          <a:prstGeom prst="rect">
            <a:avLst/>
          </a:prstGeom>
          <a:noFill/>
          <a:ln>
            <a:noFill/>
          </a:ln>
        </p:spPr>
      </p:pic>
      <p:pic>
        <p:nvPicPr>
          <p:cNvPr id="111" name="Google Shape;111;g64a828fa93_0_17"/>
          <p:cNvPicPr preferRelativeResize="0"/>
          <p:nvPr/>
        </p:nvPicPr>
        <p:blipFill rotWithShape="1">
          <a:blip r:embed="rId5">
            <a:alphaModFix/>
          </a:blip>
          <a:srcRect b="46972" l="10785" r="60064" t="33854"/>
          <a:stretch/>
        </p:blipFill>
        <p:spPr>
          <a:xfrm>
            <a:off x="4572000" y="2734940"/>
            <a:ext cx="3106301" cy="1149250"/>
          </a:xfrm>
          <a:prstGeom prst="rect">
            <a:avLst/>
          </a:prstGeom>
          <a:noFill/>
          <a:ln>
            <a:noFill/>
          </a:ln>
        </p:spPr>
      </p:pic>
      <p:pic>
        <p:nvPicPr>
          <p:cNvPr id="112" name="Google Shape;112;g64a828fa93_0_17"/>
          <p:cNvPicPr preferRelativeResize="0"/>
          <p:nvPr/>
        </p:nvPicPr>
        <p:blipFill rotWithShape="1">
          <a:blip r:embed="rId6">
            <a:alphaModFix/>
          </a:blip>
          <a:srcRect b="24173" l="10432" r="38151" t="63491"/>
          <a:stretch/>
        </p:blipFill>
        <p:spPr>
          <a:xfrm>
            <a:off x="3844225" y="3914775"/>
            <a:ext cx="4860504" cy="655887"/>
          </a:xfrm>
          <a:prstGeom prst="rect">
            <a:avLst/>
          </a:prstGeom>
          <a:noFill/>
          <a:ln>
            <a:noFill/>
          </a:ln>
        </p:spPr>
      </p:pic>
      <p:sp>
        <p:nvSpPr>
          <p:cNvPr id="113" name="Google Shape;113;g64a828fa93_0_17"/>
          <p:cNvSpPr txBox="1"/>
          <p:nvPr/>
        </p:nvSpPr>
        <p:spPr>
          <a:xfrm>
            <a:off x="1727900" y="5223875"/>
            <a:ext cx="54114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It is proven in the base paper that using supervised learning provides better accuracy than these techniques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g64a828fa93_0_38"/>
          <p:cNvSpPr txBox="1"/>
          <p:nvPr>
            <p:ph idx="4294967295" type="ctrTitle"/>
          </p:nvPr>
        </p:nvSpPr>
        <p:spPr>
          <a:xfrm>
            <a:off x="609600" y="1371600"/>
            <a:ext cx="7772400" cy="685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3200"/>
              <a:buFont typeface="Times New Roman"/>
              <a:buNone/>
            </a:pPr>
            <a:r>
              <a:rPr b="0" i="0" lang="en-US" sz="3200" u="none" cap="none" strike="noStrike">
                <a:solidFill>
                  <a:schemeClr val="dk1"/>
                </a:solidFill>
                <a:latin typeface="Times New Roman"/>
                <a:ea typeface="Times New Roman"/>
                <a:cs typeface="Times New Roman"/>
                <a:sym typeface="Times New Roman"/>
              </a:rPr>
              <a:t>Findings</a:t>
            </a:r>
            <a:endParaRPr b="0" i="0" sz="2800" u="none" cap="none" strike="noStrike">
              <a:solidFill>
                <a:schemeClr val="dk2"/>
              </a:solidFill>
              <a:latin typeface="Arial"/>
              <a:ea typeface="Arial"/>
              <a:cs typeface="Arial"/>
              <a:sym typeface="Arial"/>
            </a:endParaRPr>
          </a:p>
        </p:txBody>
      </p:sp>
      <p:sp>
        <p:nvSpPr>
          <p:cNvPr id="119" name="Google Shape;119;g64a828fa93_0_38"/>
          <p:cNvSpPr txBox="1"/>
          <p:nvPr/>
        </p:nvSpPr>
        <p:spPr>
          <a:xfrm>
            <a:off x="792900" y="1964949"/>
            <a:ext cx="7558200" cy="37410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Times New Roman"/>
              <a:ea typeface="Times New Roman"/>
              <a:cs typeface="Times New Roman"/>
              <a:sym typeface="Times New Roman"/>
            </a:endParaRPr>
          </a:p>
        </p:txBody>
      </p:sp>
      <p:sp>
        <p:nvSpPr>
          <p:cNvPr id="120" name="Google Shape;120;g64a828fa93_0_38"/>
          <p:cNvSpPr txBox="1"/>
          <p:nvPr/>
        </p:nvSpPr>
        <p:spPr>
          <a:xfrm>
            <a:off x="7010400" y="381000"/>
            <a:ext cx="1600200" cy="4761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dk1"/>
              </a:buClr>
              <a:buSzPts val="1400"/>
              <a:buFont typeface="Arial"/>
              <a:buNone/>
            </a:pPr>
            <a:fld id="{00000000-1234-1234-1234-123412341234}" type="slidenum">
              <a:rPr b="0" i="0" lang="en-US" sz="1400" u="none" cap="none" strike="noStrike">
                <a:solidFill>
                  <a:schemeClr val="dk1"/>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21" name="Google Shape;121;g64a828fa93_0_38"/>
          <p:cNvSpPr txBox="1"/>
          <p:nvPr/>
        </p:nvSpPr>
        <p:spPr>
          <a:xfrm>
            <a:off x="5791200" y="6457950"/>
            <a:ext cx="2895600" cy="476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Group No: 76</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22" name="Google Shape;122;g64a828fa93_0_38"/>
          <p:cNvSpPr txBox="1"/>
          <p:nvPr/>
        </p:nvSpPr>
        <p:spPr>
          <a:xfrm>
            <a:off x="381000" y="6457950"/>
            <a:ext cx="2133600" cy="476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Times New Roman"/>
              <a:buNone/>
            </a:pPr>
            <a:r>
              <a:rPr b="0" i="0" lang="en-US" sz="1400" u="none" cap="none" strike="noStrike">
                <a:solidFill>
                  <a:schemeClr val="dk1"/>
                </a:solidFill>
                <a:latin typeface="Times New Roman"/>
                <a:ea typeface="Times New Roman"/>
                <a:cs typeface="Times New Roman"/>
                <a:sym typeface="Times New Roman"/>
              </a:rPr>
              <a:t>Date: 07-07-2019</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p:txBody>
      </p:sp>
      <p:sp>
        <p:nvSpPr>
          <p:cNvPr id="123" name="Google Shape;123;g64a828fa93_0_38"/>
          <p:cNvSpPr txBox="1"/>
          <p:nvPr/>
        </p:nvSpPr>
        <p:spPr>
          <a:xfrm>
            <a:off x="920525" y="2156525"/>
            <a:ext cx="7558200" cy="6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It is proven in the base paper that using supervised learning provides better accuracy than these techniques</a:t>
            </a:r>
            <a:endParaRPr/>
          </a:p>
        </p:txBody>
      </p:sp>
      <p:pic>
        <p:nvPicPr>
          <p:cNvPr id="124" name="Google Shape;124;g64a828fa93_0_38"/>
          <p:cNvPicPr preferRelativeResize="0"/>
          <p:nvPr/>
        </p:nvPicPr>
        <p:blipFill rotWithShape="1">
          <a:blip r:embed="rId3">
            <a:alphaModFix/>
          </a:blip>
          <a:srcRect b="34636" l="27498" r="49168" t="21536"/>
          <a:stretch/>
        </p:blipFill>
        <p:spPr>
          <a:xfrm>
            <a:off x="792900" y="2715025"/>
            <a:ext cx="3285250" cy="3471150"/>
          </a:xfrm>
          <a:prstGeom prst="rect">
            <a:avLst/>
          </a:prstGeom>
          <a:noFill/>
          <a:ln>
            <a:noFill/>
          </a:ln>
        </p:spPr>
      </p:pic>
      <p:pic>
        <p:nvPicPr>
          <p:cNvPr id="125" name="Google Shape;125;g64a828fa93_0_38"/>
          <p:cNvPicPr preferRelativeResize="0"/>
          <p:nvPr/>
        </p:nvPicPr>
        <p:blipFill rotWithShape="1">
          <a:blip r:embed="rId4">
            <a:alphaModFix/>
          </a:blip>
          <a:srcRect b="21712" l="26605" r="45148" t="56933"/>
          <a:stretch/>
        </p:blipFill>
        <p:spPr>
          <a:xfrm>
            <a:off x="3783900" y="3286575"/>
            <a:ext cx="4567200" cy="1942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